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1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6" userDrawn="1">
          <p15:clr>
            <a:srgbClr val="A4A3A4"/>
          </p15:clr>
        </p15:guide>
        <p15:guide id="2" pos="212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1030" autoAdjust="0"/>
  </p:normalViewPr>
  <p:slideViewPr>
    <p:cSldViewPr snapToGrid="0">
      <p:cViewPr varScale="1">
        <p:scale>
          <a:sx n="93" d="100"/>
          <a:sy n="93" d="100"/>
        </p:scale>
        <p:origin x="1272" y="72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3106"/>
        <p:guide pos="212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0" cy="493316"/>
          </a:xfrm>
          <a:prstGeom prst="rect">
            <a:avLst/>
          </a:prstGeom>
        </p:spPr>
        <p:txBody>
          <a:bodyPr vert="horz" lIns="90749" tIns="45375" rIns="90749" bIns="4537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6" y="0"/>
            <a:ext cx="2918830" cy="493316"/>
          </a:xfrm>
          <a:prstGeom prst="rect">
            <a:avLst/>
          </a:prstGeom>
        </p:spPr>
        <p:txBody>
          <a:bodyPr vert="horz" lIns="90749" tIns="45375" rIns="90749" bIns="45375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2021-03-22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49" tIns="45375" rIns="90749" bIns="45375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0749" tIns="45375" rIns="90749" bIns="45375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6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안녕하십니까</a:t>
            </a:r>
            <a:r>
              <a:rPr lang="en-US" altLang="ko-KR" dirty="0"/>
              <a:t>!</a:t>
            </a:r>
          </a:p>
          <a:p>
            <a:pPr lvl="0">
              <a:defRPr/>
            </a:pPr>
            <a:r>
              <a:rPr lang="ko-KR" altLang="en-US" dirty="0"/>
              <a:t>법제처 행정법제 혁신 </a:t>
            </a:r>
            <a:r>
              <a:rPr lang="ko-KR" altLang="en-US" dirty="0" err="1"/>
              <a:t>추진단</a:t>
            </a:r>
            <a:r>
              <a:rPr lang="ko-KR" altLang="en-US" dirty="0"/>
              <a:t> 부단장 </a:t>
            </a:r>
            <a:r>
              <a:rPr lang="ko-KR" altLang="en-US" dirty="0" err="1"/>
              <a:t>채향석입니다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r>
              <a:rPr lang="ko-KR" altLang="en-US" dirty="0"/>
              <a:t>지금부터 행정기본법이 제정</a:t>
            </a:r>
            <a:r>
              <a:rPr lang="en-US" altLang="ko-KR" dirty="0"/>
              <a:t>/</a:t>
            </a:r>
            <a:r>
              <a:rPr lang="ko-KR" altLang="en-US" dirty="0"/>
              <a:t>공포된 경과에 대해 말씀드리겠습니다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먼저</a:t>
            </a:r>
            <a:r>
              <a:rPr lang="en-US" altLang="ko-KR"/>
              <a:t>,</a:t>
            </a:r>
            <a:r>
              <a:rPr lang="ko-KR" altLang="en-US"/>
              <a:t> 추진배경입니다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z="1800" dirty="0"/>
              <a:t>행정 법령은 국민과 기업에 중대한 영향을 미치고</a:t>
            </a:r>
            <a:r>
              <a:rPr lang="en-US" altLang="ko-KR" sz="1800" dirty="0"/>
              <a:t>, </a:t>
            </a:r>
          </a:p>
          <a:p>
            <a:pPr lvl="0">
              <a:defRPr/>
            </a:pPr>
            <a:r>
              <a:rPr lang="ko-KR" altLang="en-US" sz="1800" dirty="0"/>
              <a:t>국가법령의 대부분을 차지하고 있지만</a:t>
            </a:r>
            <a:r>
              <a:rPr lang="en-US" altLang="ko-KR" sz="1800" dirty="0"/>
              <a:t>, </a:t>
            </a:r>
          </a:p>
          <a:p>
            <a:pPr lvl="0">
              <a:defRPr/>
            </a:pPr>
            <a:r>
              <a:rPr lang="ko-KR" altLang="en-US" sz="1800" dirty="0"/>
              <a:t>그동안 행정법 분야의 집행 원칙과 기준이 되는 기본법이 없었습니다</a:t>
            </a:r>
            <a:r>
              <a:rPr lang="en-US" altLang="ko-KR" sz="1800" dirty="0"/>
              <a:t>.</a:t>
            </a:r>
          </a:p>
          <a:p>
            <a:pPr lvl="0">
              <a:defRPr/>
            </a:pPr>
            <a:endParaRPr lang="en-US" altLang="ko-KR" sz="1800" dirty="0"/>
          </a:p>
          <a:p>
            <a:pPr lvl="0">
              <a:defRPr/>
            </a:pPr>
            <a:r>
              <a:rPr lang="ko-KR" altLang="en-US" sz="1800" dirty="0"/>
              <a:t>유사한 제도가 개별법에 각각 다르게 규정되어 있고</a:t>
            </a:r>
            <a:r>
              <a:rPr lang="en-US" altLang="ko-KR" sz="1800" dirty="0"/>
              <a:t>,</a:t>
            </a:r>
          </a:p>
          <a:p>
            <a:pPr lvl="0">
              <a:defRPr/>
            </a:pPr>
            <a:r>
              <a:rPr lang="ko-KR" altLang="en-US" sz="1800" dirty="0"/>
              <a:t>명문화된 집행 기준이 없다 보니 </a:t>
            </a:r>
            <a:endParaRPr lang="en-US" altLang="ko-KR" sz="1800" dirty="0"/>
          </a:p>
          <a:p>
            <a:pPr lvl="0">
              <a:defRPr/>
            </a:pPr>
            <a:r>
              <a:rPr lang="ko-KR" altLang="en-US" sz="1800" dirty="0"/>
              <a:t>법집행이 다소 혼란스럽고</a:t>
            </a:r>
            <a:r>
              <a:rPr lang="en-US" altLang="ko-KR" sz="1800" dirty="0"/>
              <a:t>, </a:t>
            </a:r>
            <a:r>
              <a:rPr lang="ko-KR" altLang="en-US" sz="1800" dirty="0"/>
              <a:t>소극적인 측면이 있습니다</a:t>
            </a:r>
            <a:r>
              <a:rPr lang="en-US" altLang="ko-KR" sz="1800" dirty="0"/>
              <a:t>.</a:t>
            </a:r>
          </a:p>
          <a:p>
            <a:pPr lvl="0">
              <a:defRPr/>
            </a:pPr>
            <a:endParaRPr lang="en-US" altLang="ko-KR" sz="1800" dirty="0"/>
          </a:p>
          <a:p>
            <a:pPr lvl="0">
              <a:defRPr/>
            </a:pPr>
            <a:r>
              <a:rPr lang="ko-KR" altLang="en-US" sz="1800" dirty="0"/>
              <a:t>이에 국민은 정부의 법 집행을 예측하기 어려워 </a:t>
            </a:r>
          </a:p>
          <a:p>
            <a:pPr lvl="0">
              <a:defRPr/>
            </a:pPr>
            <a:r>
              <a:rPr lang="ko-KR" altLang="en-US" sz="1800" dirty="0"/>
              <a:t>행정의 신뢰성을 떨어뜨리는 원인이 되고 있습니다</a:t>
            </a:r>
            <a:r>
              <a:rPr lang="en-US" altLang="ko-KR" sz="1800" dirty="0"/>
              <a:t>.</a:t>
            </a:r>
          </a:p>
          <a:p>
            <a:pPr lvl="0">
              <a:defRPr/>
            </a:pPr>
            <a:endParaRPr lang="en-US" altLang="ko-KR" sz="1800" dirty="0"/>
          </a:p>
          <a:p>
            <a:pPr lvl="0">
              <a:defRPr/>
            </a:pPr>
            <a:r>
              <a:rPr lang="ko-KR" altLang="en-US" sz="1800" dirty="0"/>
              <a:t>또한</a:t>
            </a:r>
            <a:r>
              <a:rPr lang="en-US" altLang="ko-KR" sz="1800" dirty="0"/>
              <a:t> </a:t>
            </a:r>
            <a:r>
              <a:rPr lang="ko-KR" altLang="en-US" sz="1800" dirty="0"/>
              <a:t>규제혁신을 위해 수백개의 법령을 </a:t>
            </a:r>
          </a:p>
          <a:p>
            <a:pPr lvl="0">
              <a:defRPr/>
            </a:pPr>
            <a:r>
              <a:rPr lang="ko-KR" altLang="en-US" sz="1800" dirty="0"/>
              <a:t>각각 개정해야 하는 상황입니다</a:t>
            </a:r>
            <a:r>
              <a:rPr lang="en-US" altLang="ko-KR" sz="1800" dirty="0"/>
              <a:t>.</a:t>
            </a:r>
          </a:p>
          <a:p>
            <a:pPr lvl="0">
              <a:defRPr/>
            </a:pPr>
            <a:r>
              <a:rPr lang="ko-KR" altLang="en-US" sz="1800" dirty="0"/>
              <a:t> </a:t>
            </a:r>
          </a:p>
          <a:p>
            <a:pPr lvl="0">
              <a:defRPr/>
            </a:pPr>
            <a:r>
              <a:rPr lang="ko-KR" altLang="en-US" sz="1800" dirty="0"/>
              <a:t>이러한 문제를 근본적으로 해결하기 위한 방안으로 </a:t>
            </a:r>
          </a:p>
          <a:p>
            <a:pPr lvl="0">
              <a:defRPr/>
            </a:pPr>
            <a:r>
              <a:rPr lang="ko-KR" altLang="en-US" sz="1800" dirty="0"/>
              <a:t>행정기본법 제정을 추진하게 된 것입니다</a:t>
            </a:r>
            <a:r>
              <a:rPr lang="en-US" altLang="ko-KR" sz="1800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지난 </a:t>
            </a:r>
            <a:r>
              <a:rPr lang="en-US" altLang="ko-KR" dirty="0"/>
              <a:t>2019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대통령께서도</a:t>
            </a:r>
          </a:p>
          <a:p>
            <a:pPr lvl="0">
              <a:defRPr/>
            </a:pPr>
            <a:r>
              <a:rPr lang="ko-KR" altLang="en-US" dirty="0"/>
              <a:t>행정법제 혁신의 필요성을 언급하시면서</a:t>
            </a:r>
            <a:r>
              <a:rPr lang="en-US" altLang="ko-KR" dirty="0"/>
              <a:t>, </a:t>
            </a:r>
          </a:p>
          <a:p>
            <a:pPr lvl="0">
              <a:defRPr/>
            </a:pPr>
            <a:r>
              <a:rPr lang="ko-KR" altLang="en-US" dirty="0"/>
              <a:t>일반적</a:t>
            </a:r>
            <a:r>
              <a:rPr lang="en-US" altLang="ko-KR" dirty="0"/>
              <a:t>, </a:t>
            </a:r>
            <a:r>
              <a:rPr lang="ko-KR" altLang="en-US" dirty="0"/>
              <a:t>원칙적 규정을 통해 </a:t>
            </a:r>
          </a:p>
          <a:p>
            <a:pPr lvl="0">
              <a:defRPr/>
            </a:pPr>
            <a:r>
              <a:rPr lang="ko-KR" altLang="en-US" dirty="0"/>
              <a:t>국민불편을 신속하고 일괄적으로 해결하자고 말씀하신 바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다음</a:t>
            </a:r>
            <a:r>
              <a:rPr lang="en-US" altLang="ko-KR"/>
              <a:t>,</a:t>
            </a:r>
            <a:r>
              <a:rPr lang="ko-KR" altLang="en-US"/>
              <a:t> 추진경과입니다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행정기본법 제정을 위해</a:t>
            </a:r>
            <a:r>
              <a:rPr lang="en-US" altLang="ko-KR" dirty="0"/>
              <a:t>, </a:t>
            </a:r>
            <a:r>
              <a:rPr lang="ko-KR" altLang="en-US" dirty="0"/>
              <a:t>정부 내에</a:t>
            </a:r>
          </a:p>
          <a:p>
            <a:pPr lvl="0">
              <a:defRPr/>
            </a:pPr>
            <a:r>
              <a:rPr lang="en-US" altLang="ko-KR" dirty="0"/>
              <a:t>2019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 </a:t>
            </a:r>
            <a:r>
              <a:rPr lang="en-US" altLang="ko-KR" dirty="0"/>
              <a:t>‘</a:t>
            </a:r>
            <a:r>
              <a:rPr lang="ko-KR" altLang="en-US" dirty="0"/>
              <a:t>행정법제 혁신 </a:t>
            </a:r>
            <a:r>
              <a:rPr lang="ko-KR" altLang="en-US" dirty="0" err="1"/>
              <a:t>추진단</a:t>
            </a:r>
            <a:r>
              <a:rPr lang="en-US" altLang="ko-KR" dirty="0"/>
              <a:t>’</a:t>
            </a:r>
            <a:r>
              <a:rPr lang="ko-KR" altLang="en-US" dirty="0"/>
              <a:t>과 </a:t>
            </a:r>
            <a:r>
              <a:rPr lang="en-US" altLang="ko-KR" dirty="0"/>
              <a:t>‘</a:t>
            </a:r>
            <a:r>
              <a:rPr lang="ko-KR" altLang="en-US" dirty="0"/>
              <a:t>행정법제 혁신 자문위원회</a:t>
            </a:r>
            <a:r>
              <a:rPr lang="en-US" altLang="ko-KR" dirty="0"/>
              <a:t>’</a:t>
            </a:r>
            <a:r>
              <a:rPr lang="ko-KR" altLang="en-US" dirty="0"/>
              <a:t>가 구성</a:t>
            </a:r>
            <a:r>
              <a:rPr lang="en-US" altLang="ko-KR" dirty="0"/>
              <a:t>/</a:t>
            </a:r>
            <a:r>
              <a:rPr lang="ko-KR" altLang="en-US" dirty="0"/>
              <a:t>운영되었습니다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en-US" altLang="ko-KR" dirty="0"/>
          </a:p>
          <a:p>
            <a:pPr lvl="0">
              <a:defRPr/>
            </a:pPr>
            <a:r>
              <a:rPr lang="ko-KR" altLang="en-US" dirty="0"/>
              <a:t>그리고 약 </a:t>
            </a:r>
            <a:r>
              <a:rPr lang="en-US" altLang="ko-KR" dirty="0"/>
              <a:t>6</a:t>
            </a:r>
            <a:r>
              <a:rPr lang="ko-KR" altLang="en-US" dirty="0"/>
              <a:t>개월 동안 분과위원회</a:t>
            </a:r>
            <a:r>
              <a:rPr lang="en-US" altLang="ko-KR" dirty="0"/>
              <a:t>, </a:t>
            </a:r>
            <a:r>
              <a:rPr lang="ko-KR" altLang="en-US" dirty="0"/>
              <a:t>운영위원회</a:t>
            </a:r>
            <a:r>
              <a:rPr lang="en-US" altLang="ko-KR" dirty="0"/>
              <a:t>, </a:t>
            </a:r>
            <a:r>
              <a:rPr lang="ko-KR" altLang="en-US" dirty="0"/>
              <a:t>전체회의 등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40</a:t>
            </a:r>
            <a:r>
              <a:rPr lang="ko-KR" altLang="en-US" dirty="0"/>
              <a:t>여 차례의 </a:t>
            </a:r>
            <a:r>
              <a:rPr lang="ko-KR" altLang="en-US" dirty="0" err="1"/>
              <a:t>심도있는</a:t>
            </a:r>
            <a:r>
              <a:rPr lang="ko-KR" altLang="en-US" dirty="0"/>
              <a:t> 논의 절차를 거쳐 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2020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월에 행정기본법 자문안을 마련하였습니다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en-US" altLang="ko-KR" dirty="0"/>
          </a:p>
          <a:p>
            <a:pPr lvl="0">
              <a:defRPr/>
            </a:pPr>
            <a:r>
              <a:rPr lang="ko-KR" altLang="en-US" dirty="0"/>
              <a:t>이후 </a:t>
            </a:r>
            <a:r>
              <a:rPr lang="en-US" altLang="ko-KR" dirty="0"/>
              <a:t>3</a:t>
            </a:r>
            <a:r>
              <a:rPr lang="ko-KR" altLang="en-US" dirty="0"/>
              <a:t>월 </a:t>
            </a:r>
            <a:r>
              <a:rPr lang="en-US" altLang="ko-KR" dirty="0"/>
              <a:t>6</a:t>
            </a:r>
            <a:r>
              <a:rPr lang="ko-KR" altLang="en-US" dirty="0"/>
              <a:t>일 입법예고를 시작하면서</a:t>
            </a:r>
            <a:r>
              <a:rPr lang="en-US" altLang="ko-KR" dirty="0"/>
              <a:t>,</a:t>
            </a:r>
          </a:p>
          <a:p>
            <a:pPr lvl="0">
              <a:defRPr/>
            </a:pPr>
            <a:r>
              <a:rPr lang="en-US" altLang="ko-KR" dirty="0"/>
              <a:t>4</a:t>
            </a:r>
            <a:r>
              <a:rPr lang="ko-KR" altLang="en-US" dirty="0"/>
              <a:t>월까지 충청권</a:t>
            </a:r>
            <a:r>
              <a:rPr lang="en-US" altLang="ko-KR" dirty="0"/>
              <a:t>,</a:t>
            </a:r>
            <a:r>
              <a:rPr lang="ko-KR" altLang="en-US" dirty="0"/>
              <a:t> 호남권</a:t>
            </a:r>
            <a:r>
              <a:rPr lang="en-US" altLang="ko-KR" dirty="0"/>
              <a:t>,</a:t>
            </a:r>
            <a:r>
              <a:rPr lang="ko-KR" altLang="en-US" dirty="0"/>
              <a:t> 영남권에서 공청회를 개최하여 다양한 의견을 수렴했습니다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lvl="0">
              <a:defRPr/>
            </a:pPr>
            <a:endParaRPr lang="ko-KR" altLang="en-US" dirty="0"/>
          </a:p>
          <a:p>
            <a:pPr lvl="0">
              <a:defRPr/>
            </a:pPr>
            <a:r>
              <a:rPr lang="ko-KR" altLang="en-US" dirty="0"/>
              <a:t>그리고 </a:t>
            </a:r>
            <a:r>
              <a:rPr lang="en-US" altLang="ko-KR" dirty="0"/>
              <a:t>2020</a:t>
            </a:r>
            <a:r>
              <a:rPr lang="ko-KR" altLang="en-US" dirty="0"/>
              <a:t>년 </a:t>
            </a:r>
            <a:r>
              <a:rPr lang="en-US" altLang="ko-KR" dirty="0"/>
              <a:t>7</a:t>
            </a:r>
            <a:r>
              <a:rPr lang="ko-KR" altLang="en-US" dirty="0"/>
              <a:t>월 </a:t>
            </a:r>
            <a:r>
              <a:rPr lang="en-US" altLang="ko-KR" dirty="0"/>
              <a:t>8</a:t>
            </a:r>
            <a:r>
              <a:rPr lang="ko-KR" altLang="en-US" dirty="0"/>
              <a:t>일 행정기본법 정부안을 국회로 제출했습니다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국회에서는 작년 </a:t>
            </a:r>
            <a:r>
              <a:rPr lang="en-US" altLang="ko-KR" dirty="0"/>
              <a:t>11</a:t>
            </a:r>
            <a:r>
              <a:rPr lang="ko-KR" altLang="en-US" dirty="0"/>
              <a:t>월 </a:t>
            </a:r>
            <a:r>
              <a:rPr lang="en-US" altLang="ko-KR" dirty="0"/>
              <a:t>26</a:t>
            </a:r>
            <a:r>
              <a:rPr lang="ko-KR" altLang="en-US" dirty="0"/>
              <a:t>일</a:t>
            </a:r>
            <a:r>
              <a:rPr lang="en-US" altLang="ko-KR" dirty="0"/>
              <a:t>,</a:t>
            </a:r>
            <a:r>
              <a:rPr lang="ko-KR" altLang="en-US" dirty="0"/>
              <a:t> 금년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24</a:t>
            </a:r>
            <a:r>
              <a:rPr lang="ko-KR" altLang="en-US" dirty="0"/>
              <a:t>일 두차례의 법안심사 소위를 거쳐 </a:t>
            </a:r>
            <a:endParaRPr lang="en-US" altLang="ko-KR" dirty="0"/>
          </a:p>
          <a:p>
            <a:pPr>
              <a:defRPr/>
            </a:pP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26</a:t>
            </a:r>
            <a:r>
              <a:rPr lang="ko-KR" altLang="en-US" dirty="0"/>
              <a:t>일 비로소 본회의를 통과하게 되었습니다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>
              <a:defRPr/>
            </a:pPr>
            <a:r>
              <a:rPr lang="ko-KR" altLang="en-US" dirty="0"/>
              <a:t>잠깐</a:t>
            </a:r>
            <a:r>
              <a:rPr lang="en-US" altLang="ko-KR" dirty="0"/>
              <a:t>,</a:t>
            </a:r>
            <a:r>
              <a:rPr lang="ko-KR" altLang="en-US" dirty="0"/>
              <a:t> 본회의 통과의 순간을 함께 하시겠습니다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다음</a:t>
            </a:r>
            <a:r>
              <a:rPr lang="en-US" altLang="ko-KR"/>
              <a:t>,</a:t>
            </a:r>
            <a:r>
              <a:rPr lang="ko-KR" altLang="en-US"/>
              <a:t> 주요 내용입니다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defTabSz="907493">
              <a:defRPr/>
            </a:pPr>
            <a:r>
              <a:rPr lang="ko-KR" altLang="en-US" dirty="0"/>
              <a:t>행정기본법은 </a:t>
            </a:r>
          </a:p>
          <a:p>
            <a:pPr defTabSz="907493">
              <a:defRPr/>
            </a:pPr>
            <a:r>
              <a:rPr lang="ko-KR" altLang="en-US" dirty="0"/>
              <a:t>행정의 실체적 사항을 중심으로</a:t>
            </a:r>
            <a:endParaRPr lang="en-US" altLang="ko-KR" dirty="0"/>
          </a:p>
          <a:p>
            <a:pPr defTabSz="907493">
              <a:defRPr/>
            </a:pPr>
            <a:r>
              <a:rPr lang="ko-KR" altLang="en-US" dirty="0"/>
              <a:t>법 집행 원칙이나 기준이 필요한 사항</a:t>
            </a:r>
            <a:r>
              <a:rPr lang="en-US" altLang="ko-KR" dirty="0"/>
              <a:t>, </a:t>
            </a:r>
          </a:p>
          <a:p>
            <a:pPr defTabSz="907493">
              <a:defRPr/>
            </a:pPr>
            <a:r>
              <a:rPr lang="ko-KR" altLang="en-US" dirty="0"/>
              <a:t>입법 공백 사항 등을 중심으로 규율하였고</a:t>
            </a:r>
            <a:r>
              <a:rPr lang="en-US" altLang="ko-KR" dirty="0"/>
              <a:t>,</a:t>
            </a:r>
          </a:p>
          <a:p>
            <a:pPr defTabSz="907493">
              <a:defRPr/>
            </a:pPr>
            <a:r>
              <a:rPr lang="ko-KR" altLang="en-US" dirty="0"/>
              <a:t>총 </a:t>
            </a:r>
            <a:r>
              <a:rPr lang="en-US" altLang="ko-KR" dirty="0"/>
              <a:t>4</a:t>
            </a:r>
            <a:r>
              <a:rPr lang="ko-KR" altLang="en-US" dirty="0"/>
              <a:t>개 장</a:t>
            </a:r>
            <a:r>
              <a:rPr lang="en-US" altLang="ko-KR" dirty="0"/>
              <a:t>, 40</a:t>
            </a:r>
            <a:r>
              <a:rPr lang="ko-KR" altLang="en-US" dirty="0"/>
              <a:t>개 조문으로 구성됩니다</a:t>
            </a:r>
            <a:r>
              <a:rPr lang="en-US" altLang="ko-KR" dirty="0"/>
              <a:t>.</a:t>
            </a:r>
          </a:p>
          <a:p>
            <a:pPr defTabSz="907493">
              <a:defRPr/>
            </a:pPr>
            <a:endParaRPr lang="en-US" altLang="ko-KR" dirty="0"/>
          </a:p>
          <a:p>
            <a:pPr defTabSz="907493">
              <a:defRPr/>
            </a:pPr>
            <a:r>
              <a:rPr lang="ko-KR" altLang="en-US" dirty="0"/>
              <a:t>행정법의 일반원칙을 명문화하고</a:t>
            </a:r>
            <a:r>
              <a:rPr lang="en-US" altLang="ko-KR" dirty="0"/>
              <a:t>,</a:t>
            </a:r>
            <a:endParaRPr lang="ko-KR" altLang="en-US" dirty="0"/>
          </a:p>
          <a:p>
            <a:pPr defTabSz="907493">
              <a:defRPr/>
            </a:pPr>
            <a:r>
              <a:rPr lang="ko-KR" altLang="en-US" dirty="0"/>
              <a:t>처분의 실제적 기준을 명확히 제시하며</a:t>
            </a:r>
            <a:r>
              <a:rPr lang="en-US" altLang="ko-KR" dirty="0"/>
              <a:t>,</a:t>
            </a:r>
          </a:p>
          <a:p>
            <a:pPr defTabSz="907493">
              <a:defRPr/>
            </a:pPr>
            <a:r>
              <a:rPr lang="ko-KR" altLang="en-US" dirty="0"/>
              <a:t>국민권익보호 수단을 확대하였고</a:t>
            </a:r>
            <a:r>
              <a:rPr lang="en-US" altLang="ko-KR" dirty="0"/>
              <a:t>,</a:t>
            </a:r>
            <a:endParaRPr lang="ko-KR" altLang="en-US" dirty="0"/>
          </a:p>
          <a:p>
            <a:pPr defTabSz="907493">
              <a:defRPr/>
            </a:pPr>
            <a:r>
              <a:rPr lang="ko-KR" altLang="en-US" dirty="0"/>
              <a:t>유사한 제도의 공통사항을 체계화했습니다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defTabSz="907493">
              <a:defRPr/>
            </a:pPr>
            <a:r>
              <a:rPr lang="ko-KR" altLang="en-US" dirty="0"/>
              <a:t> </a:t>
            </a:r>
          </a:p>
          <a:p>
            <a:pPr defTabSz="907493">
              <a:defRPr/>
            </a:pPr>
            <a:r>
              <a:rPr lang="ko-KR" altLang="en-US" dirty="0"/>
              <a:t>이 중 법 원칙</a:t>
            </a:r>
            <a:r>
              <a:rPr lang="en-US" altLang="ko-KR" dirty="0"/>
              <a:t>, </a:t>
            </a:r>
            <a:r>
              <a:rPr lang="ko-KR" altLang="en-US" dirty="0"/>
              <a:t>처분의 취소</a:t>
            </a:r>
            <a:r>
              <a:rPr lang="en-US" altLang="ko-KR" dirty="0"/>
              <a:t>/</a:t>
            </a:r>
            <a:r>
              <a:rPr lang="ko-KR" altLang="en-US" dirty="0"/>
              <a:t>철회</a:t>
            </a:r>
            <a:r>
              <a:rPr lang="en-US" altLang="ko-KR" dirty="0"/>
              <a:t>, </a:t>
            </a:r>
            <a:r>
              <a:rPr lang="ko-KR" altLang="en-US" dirty="0"/>
              <a:t>공법상계약 등 </a:t>
            </a:r>
            <a:r>
              <a:rPr lang="en-US" altLang="ko-KR" dirty="0"/>
              <a:t>24</a:t>
            </a:r>
            <a:r>
              <a:rPr lang="ko-KR" altLang="en-US" dirty="0"/>
              <a:t>개 조문은 바로 시행될 예정입니다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defTabSz="907493">
              <a:defRPr/>
            </a:pPr>
            <a:endParaRPr lang="ko-KR" altLang="en-US" dirty="0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행정기본법은 목적 규정에 잘 표현되어 있듯이</a:t>
            </a:r>
            <a:r>
              <a:rPr lang="en-US" altLang="ko-KR" dirty="0"/>
              <a:t>,</a:t>
            </a:r>
            <a:endParaRPr lang="ko-KR" altLang="en-US" dirty="0"/>
          </a:p>
          <a:p>
            <a:pPr lvl="0">
              <a:defRPr/>
            </a:pPr>
            <a:r>
              <a:rPr lang="ko-KR" altLang="en-US" dirty="0"/>
              <a:t>행정의 민주성과 적법성을 확보하고 적정성과 효율성을 향상시켜</a:t>
            </a:r>
          </a:p>
          <a:p>
            <a:pPr lvl="0">
              <a:defRPr/>
            </a:pPr>
            <a:r>
              <a:rPr lang="ko-KR" altLang="en-US" dirty="0"/>
              <a:t>국민의 권익보호에 이바지할 것으로 기대합니다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en-US" altLang="ko-KR" dirty="0"/>
          </a:p>
          <a:p>
            <a:pPr lvl="0">
              <a:defRPr/>
            </a:pPr>
            <a:r>
              <a:rPr lang="ko-KR" altLang="en-US" dirty="0"/>
              <a:t>행정법 학계의 오랜 숙원이었던 행정기본법 제정에 대해</a:t>
            </a:r>
          </a:p>
          <a:p>
            <a:pPr lvl="0">
              <a:defRPr/>
            </a:pPr>
            <a:r>
              <a:rPr lang="ko-KR" altLang="en-US" dirty="0"/>
              <a:t>학계가 거는 기대의 목소리를 잠깐 살펴보겠습니다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en-US" altLang="ko-KR" dirty="0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행정기본법이 제정되면 법제선진국으로서 면모를 갖추게 될 것이다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국민을 편하게 만드는 역할을 하길 기대한다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적극행정을 위한 진정한 출발이다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국민의 권익을 보호하고 행정의 투명성 효율성이 높아질 것이다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공무원에게 교과서 역할을</a:t>
            </a:r>
            <a:r>
              <a:rPr lang="en-US" altLang="ko-KR" dirty="0"/>
              <a:t>,</a:t>
            </a:r>
            <a:r>
              <a:rPr lang="ko-KR" altLang="en-US" dirty="0"/>
              <a:t> 국민에게 권리 신장의 계기가 될 것이다</a:t>
            </a:r>
            <a:r>
              <a:rPr lang="en-US" altLang="ko-KR" dirty="0"/>
              <a:t>.</a:t>
            </a:r>
          </a:p>
          <a:p>
            <a:pPr>
              <a:defRPr/>
            </a:pPr>
            <a:endParaRPr lang="en-US" altLang="ko-KR" dirty="0"/>
          </a:p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마지막으로</a:t>
            </a:r>
            <a:r>
              <a:rPr lang="en-US" altLang="ko-KR" dirty="0"/>
              <a:t>,</a:t>
            </a:r>
            <a:r>
              <a:rPr lang="ko-KR" altLang="en-US" dirty="0"/>
              <a:t> 향후 계획입니다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우선</a:t>
            </a:r>
            <a:r>
              <a:rPr lang="en-US" altLang="ko-KR" dirty="0"/>
              <a:t>,</a:t>
            </a:r>
            <a:r>
              <a:rPr lang="ko-KR" altLang="en-US" dirty="0"/>
              <a:t> 법에서 위임한 사항 및 법 집행을 위해 필요한 사항을 담은 </a:t>
            </a:r>
          </a:p>
          <a:p>
            <a:pPr lvl="0">
              <a:defRPr/>
            </a:pPr>
            <a:r>
              <a:rPr lang="ko-KR" altLang="en-US" dirty="0"/>
              <a:t>‘행정기본법 </a:t>
            </a:r>
            <a:r>
              <a:rPr lang="ko-KR" altLang="en-US" dirty="0" err="1"/>
              <a:t>시행령’을</a:t>
            </a:r>
            <a:r>
              <a:rPr lang="ko-KR" altLang="en-US" dirty="0"/>
              <a:t> 신속히 마련할 계획입니다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ko-KR" altLang="en-US" dirty="0"/>
          </a:p>
          <a:p>
            <a:pPr lvl="0">
              <a:defRPr/>
            </a:pPr>
            <a:r>
              <a:rPr lang="ko-KR" altLang="en-US" dirty="0"/>
              <a:t>또</a:t>
            </a:r>
            <a:r>
              <a:rPr lang="en-US" altLang="ko-KR" dirty="0"/>
              <a:t>,</a:t>
            </a:r>
            <a:r>
              <a:rPr lang="ko-KR" altLang="en-US" dirty="0"/>
              <a:t> 행정기본법 해설서 및 교육자료를 </a:t>
            </a:r>
            <a:endParaRPr lang="en-US" altLang="ko-KR" dirty="0"/>
          </a:p>
          <a:p>
            <a:pPr lvl="0">
              <a:defRPr/>
            </a:pPr>
            <a:r>
              <a:rPr lang="ko-KR" altLang="en-US" dirty="0"/>
              <a:t>제작해서 배포할 예정입니다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lvl="0">
              <a:defRPr/>
            </a:pPr>
            <a:endParaRPr lang="ko-KR" altLang="en-US" dirty="0"/>
          </a:p>
          <a:p>
            <a:pPr lvl="0">
              <a:defRPr/>
            </a:pPr>
            <a:r>
              <a:rPr lang="ko-KR" altLang="en-US" dirty="0"/>
              <a:t>그리고</a:t>
            </a:r>
            <a:r>
              <a:rPr lang="en-US" altLang="ko-KR" dirty="0"/>
              <a:t>,</a:t>
            </a:r>
            <a:r>
              <a:rPr lang="ko-KR" altLang="en-US" dirty="0"/>
              <a:t> ‘인허가의제’, ‘이의신청’ 등 공통규정 </a:t>
            </a:r>
            <a:r>
              <a:rPr lang="ko-KR" altLang="en-US" dirty="0" err="1"/>
              <a:t>체계화ㆍ간결화</a:t>
            </a:r>
            <a:r>
              <a:rPr lang="ko-KR" altLang="en-US" dirty="0"/>
              <a:t> 때문에</a:t>
            </a:r>
          </a:p>
          <a:p>
            <a:pPr lvl="0">
              <a:defRPr/>
            </a:pPr>
            <a:r>
              <a:rPr lang="ko-KR" altLang="en-US" dirty="0"/>
              <a:t>개정이 필요한 법령에 대한 정비 과제를 </a:t>
            </a:r>
            <a:r>
              <a:rPr lang="en-US" altLang="ko-KR" dirty="0"/>
              <a:t>2</a:t>
            </a:r>
            <a:r>
              <a:rPr lang="ko-KR" altLang="en-US" dirty="0"/>
              <a:t>년에 걸쳐 발굴하고 정비해 나갈 것입니다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pPr lvl="0">
              <a:defRPr/>
            </a:pPr>
            <a:endParaRPr lang="en-US" altLang="ko-KR" dirty="0"/>
          </a:p>
          <a:p>
            <a:pPr lvl="0">
              <a:defRPr/>
            </a:pPr>
            <a:endParaRPr lang="en-US" altLang="ko-KR" dirty="0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오토 </a:t>
            </a:r>
            <a:r>
              <a:rPr lang="ko-KR" altLang="en-US" dirty="0" err="1"/>
              <a:t>마이어의</a:t>
            </a:r>
            <a:r>
              <a:rPr lang="ko-KR" altLang="en-US" dirty="0"/>
              <a:t> 말과 달리 우리 행정법학계에서는</a:t>
            </a:r>
            <a:endParaRPr lang="en-US" altLang="ko-KR" dirty="0"/>
          </a:p>
          <a:p>
            <a:pPr>
              <a:defRPr/>
            </a:pPr>
            <a:r>
              <a:rPr lang="en-US" altLang="ko-KR" dirty="0"/>
              <a:t>“</a:t>
            </a:r>
            <a:r>
              <a:rPr lang="ko-KR" altLang="en-US" dirty="0"/>
              <a:t>헌법은 존속하고 행정법은 변화한다</a:t>
            </a:r>
            <a:r>
              <a:rPr lang="en-US" altLang="ko-KR" dirty="0"/>
              <a:t>”</a:t>
            </a:r>
            <a:r>
              <a:rPr lang="ko-KR" altLang="en-US" dirty="0"/>
              <a:t>라는 명제를 제시하고 있습니다</a:t>
            </a:r>
            <a:r>
              <a:rPr lang="en-US" altLang="ko-KR" dirty="0"/>
              <a:t>.</a:t>
            </a:r>
          </a:p>
          <a:p>
            <a:pPr>
              <a:defRPr/>
            </a:pPr>
            <a:endParaRPr lang="en-US" altLang="ko-KR" dirty="0"/>
          </a:p>
          <a:p>
            <a:pPr>
              <a:defRPr/>
            </a:pPr>
            <a:r>
              <a:rPr lang="ko-KR" altLang="en-US" dirty="0"/>
              <a:t>앞으로 행정기본법을 </a:t>
            </a:r>
            <a:r>
              <a:rPr lang="ko-KR" altLang="en-US" dirty="0" err="1"/>
              <a:t>안착시키고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defRPr/>
            </a:pPr>
            <a:r>
              <a:rPr lang="ko-KR" altLang="en-US" dirty="0"/>
              <a:t>지속적으로 보완하여 완성도를 높이는 일은 </a:t>
            </a:r>
            <a:endParaRPr lang="en-US" altLang="ko-KR" dirty="0"/>
          </a:p>
          <a:p>
            <a:pPr>
              <a:defRPr/>
            </a:pPr>
            <a:r>
              <a:rPr lang="ko-KR" altLang="en-US" dirty="0"/>
              <a:t>법제처는 물론 행정법 관계자 모두의 책무라고 생각합니다</a:t>
            </a:r>
            <a:r>
              <a:rPr lang="en-US" altLang="ko-KR" dirty="0"/>
              <a:t>.</a:t>
            </a:r>
          </a:p>
          <a:p>
            <a:pPr>
              <a:defRPr/>
            </a:pPr>
            <a:endParaRPr lang="en-US" altLang="ko-KR" dirty="0"/>
          </a:p>
          <a:p>
            <a:pPr>
              <a:defRPr/>
            </a:pPr>
            <a:r>
              <a:rPr lang="ko-KR" altLang="en-US" dirty="0"/>
              <a:t>이상</a:t>
            </a:r>
            <a:r>
              <a:rPr lang="en-US" altLang="ko-KR" dirty="0"/>
              <a:t>,</a:t>
            </a:r>
            <a:r>
              <a:rPr lang="ko-KR" altLang="en-US" dirty="0"/>
              <a:t> 경과 보고를 마칩니다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/>
              <a:t>지금부터는 행정기본법 공포를 축하하는 법조 관계자와 전직 처차장님의 메시지를 영상으로 함께 보시겠습니다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8F012-0AC3-42B2-90CA-BC5405C6B2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5097188-C232-41BC-A1C6-677F6D6FD9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ACDF9E-AFBC-4D2D-A688-7BE38874A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D59E12-6FA5-449B-95B8-54226925F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99C277-1836-4E22-BB5C-32FD2C8AC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5846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9D55B9-E8A9-4A30-91F8-3A87B484D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F38375-52A4-4DFC-94A7-02AAFB2D3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CB85B4-E71D-494F-A759-4D10E064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9F9B02-3085-4385-A3F2-BCBAF4063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B66A0F-23CB-48F3-98F5-EEB498F0E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07854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00C255-11F9-437C-BD0A-8C8330271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716960-288E-40FA-BAC1-95E652A0A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49145B-4748-48A7-8B68-AB10D9C37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243DA5-62AB-4B07-ACF4-66F7F1517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15D854-17FC-4344-B33A-2133F9CD9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5204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979294-4C29-4FF2-94D5-64F5E01A4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482D1B-E38A-4915-8F19-5833301E12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70A86B2-4BE5-4BDC-8321-2402D0BA90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236FE4B-E0B7-4187-9969-8E7CF3FFF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9CEF1A5-E0D7-4286-84FF-F0347333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93F695-D9D7-4B6A-A576-900181532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0450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6B6A37-6DCD-490D-ACB4-5A4BBFDBF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FBFDDF-C043-4373-B751-DEDFFD2FC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34EDD22-3F2F-4C29-86F7-886E17AD5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2FDB57E-3DFC-4612-B7AB-FEDC5F867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12070CB-C54B-46A0-945F-190DC02805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BCDECCA-E76A-451A-AAFF-603D887EC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BFC4C5F-2E37-4C43-933D-AA5036CC3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5C55A0B-AD1F-4D77-BB32-6CA2B481D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0843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58ABC6-A533-4172-AFC1-84E430BAE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44D0A85-6CE5-4FE0-A839-22468B8A2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E1ABEBE-2706-4558-85F8-2436A72CE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87E30B7-49F1-44C9-8825-1306CA43F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2676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E509C7A-604B-447A-A0E7-827B9D622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0E42BB5-D3ED-4C8D-8CA7-4619BE485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1CFFE1-D135-48B9-9A6D-A2FD7C7A4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BDC539-7512-4226-9223-DA48FCD0E2DE}"/>
              </a:ext>
            </a:extLst>
          </p:cNvPr>
          <p:cNvSpPr txBox="1"/>
          <p:nvPr userDrawn="1"/>
        </p:nvSpPr>
        <p:spPr>
          <a:xfrm>
            <a:off x="10032313" y="6588607"/>
            <a:ext cx="216918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ⓒSaebyeol Yu.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Saebyeol’s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4176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BF424-516E-45C7-A9E1-790BDAF16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59E1ED-69B1-48EF-95E3-4A0BA178F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0E19A3F-94D9-442E-8D70-BDFA73E9A3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F0EBF51-806D-4FB3-AA11-4F6B7DB73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D593E20-D7A7-4DD2-AAB9-1257F61BC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D3B0FD-CAB2-4FFC-997F-FB326DD39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791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98EB20-48F7-48B8-A6B9-0261B6BAF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C436F32-78E7-4C89-8734-475421D356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43D526B-EDAF-4888-AA56-44BF7C8325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94E3DFB-8B04-43A4-BE6C-21E482379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D57F976-D309-4D60-B0A1-43C6E5742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30BA7C4-51F1-47C6-A321-2DF8E6774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30266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BD1FB7-E6E4-4153-8540-BFF436E93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0FDF1D-719A-4B33-9023-7CE4316AD2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B4EE70-389B-46DE-9265-B822FBD14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B0A08D-1ADA-4909-B351-23A9DB5B0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C96274-6782-43A2-9D65-26D48D59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8049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EFF69C1-F07A-44E0-8804-DBF0B91EEA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6152B80-F8D2-4FB9-9913-48A227D65E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051D35-AC5D-4009-B23F-239D9EE53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C31EDF0-F5CD-4184-B8F2-C877766D1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2802437-6EA8-4A9E-A143-795A149A4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5354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D2F9EDB-7AE4-4C48-838E-CA5C2DF5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327EBC-3E3B-474E-83E1-C087A70D0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23D1C1-8BAB-48B1-8A81-361F734B39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408E7-38C9-4D32-A2B6-C3765899F2A5}" type="datetimeFigureOut">
              <a:rPr lang="ko-KR" altLang="en-US" smtClean="0"/>
              <a:t>2021-03-22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2D174B-CCB9-47F1-8F37-F86E3A5914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165FA4-90E6-4929-90D4-6FF8E70A0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A54EA-75EF-4CE9-B3B8-A709779C82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3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B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58154" y="2338427"/>
            <a:ext cx="8536306" cy="2098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6600" b="1">
                <a:solidFill>
                  <a:srgbClr val="655D5B"/>
                </a:solidFill>
              </a:rPr>
              <a:t>행정기본법</a:t>
            </a:r>
          </a:p>
          <a:p>
            <a:pPr algn="ctr">
              <a:defRPr/>
            </a:pPr>
            <a:r>
              <a:rPr lang="ko-KR" altLang="en-US" sz="6600" b="1">
                <a:solidFill>
                  <a:srgbClr val="655D5B"/>
                </a:solidFill>
              </a:rPr>
              <a:t>제정</a:t>
            </a:r>
            <a:r>
              <a:rPr lang="en-US" altLang="en-US" sz="6600" b="1">
                <a:solidFill>
                  <a:srgbClr val="655D5B"/>
                </a:solidFill>
              </a:rPr>
              <a:t>·</a:t>
            </a:r>
            <a:r>
              <a:rPr lang="ko-KR" altLang="en-US" sz="6600" b="1">
                <a:solidFill>
                  <a:srgbClr val="655D5B"/>
                </a:solidFill>
              </a:rPr>
              <a:t>공포 경과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5241998"/>
            <a:ext cx="12192000" cy="1616002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12192000" cy="1616002"/>
          </a:xfrm>
          <a:prstGeom prst="rect">
            <a:avLst/>
          </a:prstGeom>
          <a:solidFill>
            <a:srgbClr val="FFFFFF">
              <a:alpha val="100000"/>
            </a:srgbClr>
          </a:solidFill>
          <a:ln w="1270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787400" y="1702669"/>
            <a:ext cx="2160000" cy="2806331"/>
            <a:chOff x="787400" y="1702669"/>
            <a:chExt cx="2160000" cy="2806331"/>
          </a:xfrm>
        </p:grpSpPr>
        <p:sp>
          <p:nvSpPr>
            <p:cNvPr id="7" name="직사각형 6"/>
            <p:cNvSpPr/>
            <p:nvPr/>
          </p:nvSpPr>
          <p:spPr>
            <a:xfrm>
              <a:off x="787400" y="2349000"/>
              <a:ext cx="2160000" cy="2160000"/>
            </a:xfrm>
            <a:prstGeom prst="rect">
              <a:avLst/>
            </a:prstGeom>
            <a:solidFill>
              <a:srgbClr val="E2CB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0135" y="3167390"/>
              <a:ext cx="156400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800" b="1">
                  <a:solidFill>
                    <a:srgbClr val="554F4D"/>
                  </a:solidFill>
                </a:rPr>
                <a:t>추진배경</a:t>
              </a: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107416" y="1702669"/>
              <a:ext cx="151996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3600">
                  <a:solidFill>
                    <a:srgbClr val="554F4D"/>
                  </a:solidFill>
                </a:rPr>
                <a:t>Part 1.</a:t>
              </a:r>
              <a:endParaRPr lang="ko-KR" altLang="en-US" sz="3600">
                <a:solidFill>
                  <a:srgbClr val="554F4D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10" y="350594"/>
            <a:ext cx="89492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ko-KR" altLang="en-US" sz="3600" dirty="0">
                <a:solidFill>
                  <a:srgbClr val="554F4D"/>
                </a:solidFill>
              </a:rPr>
              <a:t>행정법 원칙과 기준을 담은 </a:t>
            </a:r>
            <a:r>
              <a:rPr lang="en-US" altLang="ko-KR" sz="3600" b="1" dirty="0">
                <a:solidFill>
                  <a:srgbClr val="554F4D"/>
                </a:solidFill>
              </a:rPr>
              <a:t>“</a:t>
            </a:r>
            <a:r>
              <a:rPr lang="ko-KR" altLang="en-US" sz="3600" b="1" dirty="0">
                <a:solidFill>
                  <a:srgbClr val="554F4D"/>
                </a:solidFill>
              </a:rPr>
              <a:t>기본법</a:t>
            </a:r>
            <a:r>
              <a:rPr lang="en-US" altLang="ko-KR" sz="3600" b="1" dirty="0">
                <a:solidFill>
                  <a:srgbClr val="554F4D"/>
                </a:solidFill>
              </a:rPr>
              <a:t>”</a:t>
            </a:r>
            <a:r>
              <a:rPr lang="ko-KR" altLang="en-US" sz="3600" b="1" dirty="0">
                <a:solidFill>
                  <a:srgbClr val="554F4D"/>
                </a:solidFill>
              </a:rPr>
              <a:t> 부재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8166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1</a:t>
            </a:r>
            <a:endParaRPr lang="ko-KR" altLang="en-US" sz="1100">
              <a:solidFill>
                <a:srgbClr val="554F4D"/>
              </a:solidFill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1229360" y="1678135"/>
            <a:ext cx="10380713" cy="914400"/>
            <a:chOff x="1229360" y="1916260"/>
            <a:chExt cx="10380713" cy="914400"/>
          </a:xfrm>
        </p:grpSpPr>
        <p:pic>
          <p:nvPicPr>
            <p:cNvPr id="4" name="그래픽 3" descr="배지 체크 표시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229360" y="1916260"/>
              <a:ext cx="914400" cy="914400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2268486" y="2059360"/>
              <a:ext cx="9341587" cy="6057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ko-KR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유사</a:t>
              </a:r>
              <a:r>
                <a:rPr lang="en-US" altLang="ko-KR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·</a:t>
              </a:r>
              <a:r>
                <a:rPr lang="ko-KR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공통 제도가 개별법령에서 각각 달리 규정</a:t>
              </a:r>
              <a:r>
                <a:rPr lang="en-US" altLang="ko-KR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 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1229360" y="2819400"/>
            <a:ext cx="10380713" cy="914400"/>
            <a:chOff x="1229360" y="3429000"/>
            <a:chExt cx="10380713" cy="914400"/>
          </a:xfrm>
        </p:grpSpPr>
        <p:pic>
          <p:nvPicPr>
            <p:cNvPr id="25" name="그래픽 24" descr="배지 체크 표시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229360" y="3429000"/>
              <a:ext cx="914400" cy="91440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2268486" y="3639477"/>
              <a:ext cx="9341587" cy="5972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ko-KR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자의적</a:t>
              </a:r>
              <a:r>
                <a:rPr lang="en-US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·</a:t>
              </a:r>
              <a:r>
                <a:rPr lang="ko-KR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소극적 법 집행 가능</a:t>
              </a: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1229360" y="4027340"/>
            <a:ext cx="10380713" cy="914400"/>
            <a:chOff x="1229360" y="4941740"/>
            <a:chExt cx="10380713" cy="914400"/>
          </a:xfrm>
        </p:grpSpPr>
        <p:pic>
          <p:nvPicPr>
            <p:cNvPr id="26" name="그래픽 25" descr="배지 체크 표시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229360" y="4941740"/>
              <a:ext cx="914400" cy="91440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2268486" y="5109149"/>
              <a:ext cx="9341587" cy="6039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ko-KR" altLang="en-US" sz="280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예측가능성 및 신뢰 저하</a:t>
              </a:r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9960119" y="6508388"/>
            <a:ext cx="2231881" cy="3496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>
              <a:ln w="9525">
                <a:solidFill>
                  <a:schemeClr val="lt1"/>
                </a:solidFill>
              </a:ln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1208578" y="5157355"/>
            <a:ext cx="10380714" cy="914400"/>
            <a:chOff x="1229360" y="3429000"/>
            <a:chExt cx="10380714" cy="914400"/>
          </a:xfrm>
        </p:grpSpPr>
        <p:pic>
          <p:nvPicPr>
            <p:cNvPr id="45" name="그래픽 24" descr="배지 체크 표시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229360" y="3429000"/>
              <a:ext cx="914400" cy="914400"/>
            </a:xfrm>
            <a:prstGeom prst="rect">
              <a:avLst/>
            </a:prstGeom>
          </p:spPr>
        </p:pic>
        <p:sp>
          <p:nvSpPr>
            <p:cNvPr id="46" name="TextBox 27"/>
            <p:cNvSpPr txBox="1"/>
            <p:nvPr/>
          </p:nvSpPr>
          <p:spPr>
            <a:xfrm>
              <a:off x="2268485" y="3639477"/>
              <a:ext cx="9341588" cy="6024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just" defTabSz="914400" rtl="0" eaLnBrk="1" latinLnBrk="1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800" b="0" i="0" u="none" strike="noStrike" kern="1200" cap="none" spc="0" normalizeH="0" baseline="0">
                  <a:solidFill>
                    <a:srgbClr val="655D5B"/>
                  </a:solidFill>
                  <a:latin typeface="이롭게 바탕체 Medium"/>
                  <a:ea typeface="이롭게 바탕체 Medium"/>
                </a:rPr>
                <a:t>규제혁신에 장애</a:t>
              </a:r>
            </a:p>
          </p:txBody>
        </p:sp>
      </p:grpSp>
      <p:sp>
        <p:nvSpPr>
          <p:cNvPr id="47" name="타원 26"/>
          <p:cNvSpPr/>
          <p:nvPr/>
        </p:nvSpPr>
        <p:spPr>
          <a:xfrm>
            <a:off x="7143359" y="3017837"/>
            <a:ext cx="5894116" cy="6212610"/>
          </a:xfrm>
          <a:prstGeom prst="ellipse">
            <a:avLst/>
          </a:prstGeom>
          <a:solidFill>
            <a:srgbClr val="EEE9E2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  <p:sp>
        <p:nvSpPr>
          <p:cNvPr id="48" name="TextBox 28"/>
          <p:cNvSpPr txBox="1"/>
          <p:nvPr/>
        </p:nvSpPr>
        <p:spPr>
          <a:xfrm>
            <a:off x="7648926" y="4880116"/>
            <a:ext cx="9341588" cy="571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>
                <a:solidFill>
                  <a:srgbClr val="655D5B"/>
                </a:solidFill>
                <a:latin typeface="이롭게 바탕체 Medium"/>
                <a:ea typeface="이롭게 바탕체 Medium"/>
              </a:rPr>
              <a:t>행정법령 </a:t>
            </a:r>
            <a:r>
              <a:rPr kumimoji="0" lang="en-US" altLang="ko-KR" sz="2800" b="0" i="0" u="none" strike="noStrike" kern="1200" cap="none" spc="0" normalizeH="0" baseline="0" dirty="0">
                <a:solidFill>
                  <a:srgbClr val="655D5B"/>
                </a:solidFill>
                <a:latin typeface="이롭게 바탕체 Medium"/>
                <a:ea typeface="이롭게 바탕체 Medium"/>
              </a:rPr>
              <a:t>4,600</a:t>
            </a:r>
            <a:r>
              <a:rPr kumimoji="0" lang="ko-KR" altLang="en-US" sz="2800" b="0" i="0" u="none" strike="noStrike" kern="1200" cap="none" spc="0" normalizeH="0" baseline="0" dirty="0">
                <a:solidFill>
                  <a:srgbClr val="655D5B"/>
                </a:solidFill>
                <a:latin typeface="이롭게 바탕체 Medium"/>
                <a:ea typeface="이롭게 바탕체 Medium"/>
              </a:rPr>
              <a:t>여개 </a:t>
            </a:r>
            <a:r>
              <a:rPr kumimoji="0" lang="en-US" altLang="ko-KR" sz="2800" b="0" i="0" u="none" strike="noStrike" kern="1200" cap="none" spc="0" normalizeH="0" baseline="0" dirty="0">
                <a:solidFill>
                  <a:srgbClr val="655D5B"/>
                </a:solidFill>
                <a:latin typeface="이롭게 바탕체 Medium"/>
                <a:ea typeface="이롭게 바탕체 Medium"/>
              </a:rPr>
              <a:t>(92%)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80415" y="719455"/>
            <a:ext cx="6648017" cy="5557520"/>
            <a:chOff x="5415280" y="650240"/>
            <a:chExt cx="6096000" cy="5557520"/>
          </a:xfrm>
        </p:grpSpPr>
        <p:sp>
          <p:nvSpPr>
            <p:cNvPr id="4" name="직사각형 3"/>
            <p:cNvSpPr/>
            <p:nvPr/>
          </p:nvSpPr>
          <p:spPr>
            <a:xfrm>
              <a:off x="5415280" y="650240"/>
              <a:ext cx="6096000" cy="5557520"/>
            </a:xfrm>
            <a:prstGeom prst="rect">
              <a:avLst/>
            </a:prstGeom>
            <a:solidFill>
              <a:srgbClr val="FCF7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813382" y="3233652"/>
              <a:ext cx="5270520" cy="676678"/>
            </a:xfrm>
            <a:prstGeom prst="rect">
              <a:avLst/>
            </a:prstGeom>
            <a:noFill/>
          </p:spPr>
          <p:txBody>
            <a:bodyPr wrap="square" anchor="t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endParaRPr lang="ko-KR" altLang="en-US" sz="320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450954" y="1465834"/>
              <a:ext cx="4502336" cy="5680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>
                  <a:solidFill>
                    <a:schemeClr val="bg2">
                      <a:lumMod val="25000"/>
                    </a:schemeClr>
                  </a:solidFill>
                  <a:latin typeface="+mj-ea"/>
                  <a:ea typeface="+mj-ea"/>
                </a:rPr>
                <a:t>행정법제 혁신의 필요성 </a:t>
              </a: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5612501" y="2760912"/>
              <a:ext cx="56877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031490" y="0"/>
            <a:ext cx="4160510" cy="687439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66786" y="3232438"/>
            <a:ext cx="6041881" cy="3023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3200"/>
              <a:t>“</a:t>
            </a:r>
            <a:r>
              <a:rPr lang="ko-KR" altLang="en-US" sz="3200"/>
              <a:t>개별법 정비가 아니라</a:t>
            </a:r>
          </a:p>
          <a:p>
            <a:pPr algn="ctr">
              <a:lnSpc>
                <a:spcPct val="120000"/>
              </a:lnSpc>
              <a:defRPr/>
            </a:pPr>
            <a:r>
              <a:rPr lang="ko-KR" altLang="en-US" sz="3200" b="1"/>
              <a:t>일반적</a:t>
            </a:r>
            <a:r>
              <a:rPr lang="en-US" altLang="en-US" sz="3200" b="1"/>
              <a:t>·</a:t>
            </a:r>
            <a:r>
              <a:rPr lang="ko-KR" altLang="en-US" sz="3200" b="1"/>
              <a:t>원칙적 규정으로 </a:t>
            </a:r>
          </a:p>
          <a:p>
            <a:pPr algn="ctr">
              <a:lnSpc>
                <a:spcPct val="120000"/>
              </a:lnSpc>
              <a:defRPr/>
            </a:pPr>
            <a:r>
              <a:rPr lang="ko-KR" altLang="en-US" sz="3200" b="1"/>
              <a:t>국민불편을 해결하자</a:t>
            </a:r>
            <a:r>
              <a:rPr lang="en-US" altLang="ko-KR" sz="3200"/>
              <a:t>”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3200"/>
              <a:t>(2019.2.12.)</a:t>
            </a:r>
          </a:p>
          <a:p>
            <a:pPr algn="ctr">
              <a:lnSpc>
                <a:spcPct val="120000"/>
              </a:lnSpc>
              <a:defRPr/>
            </a:pPr>
            <a:endParaRPr lang="en-US" altLang="ko-KR" sz="3200"/>
          </a:p>
        </p:txBody>
      </p:sp>
      <p:sp>
        <p:nvSpPr>
          <p:cNvPr id="11" name="직사각형 29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787400" y="1702669"/>
            <a:ext cx="2160000" cy="2806331"/>
            <a:chOff x="787400" y="1702669"/>
            <a:chExt cx="2160000" cy="2806331"/>
          </a:xfrm>
        </p:grpSpPr>
        <p:sp>
          <p:nvSpPr>
            <p:cNvPr id="3" name="직사각형 2"/>
            <p:cNvSpPr/>
            <p:nvPr/>
          </p:nvSpPr>
          <p:spPr>
            <a:xfrm>
              <a:off x="787400" y="2349000"/>
              <a:ext cx="2160000" cy="2160000"/>
            </a:xfrm>
            <a:prstGeom prst="rect">
              <a:avLst/>
            </a:prstGeom>
            <a:solidFill>
              <a:srgbClr val="E2CB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080135" y="3167390"/>
              <a:ext cx="156400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800">
                  <a:solidFill>
                    <a:srgbClr val="554F4D"/>
                  </a:solidFill>
                </a:rPr>
                <a:t>추진경과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07416" y="1702669"/>
              <a:ext cx="151996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3600">
                  <a:solidFill>
                    <a:schemeClr val="bg1"/>
                  </a:solidFill>
                </a:rPr>
                <a:t>Part 2.</a:t>
              </a:r>
              <a:endParaRPr lang="ko-KR" altLang="en-US" sz="360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08" y="350594"/>
            <a:ext cx="588085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3600">
                <a:solidFill>
                  <a:srgbClr val="554F4D"/>
                </a:solidFill>
              </a:rPr>
              <a:t>행정기본법 정부안 마련 과정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63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2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1111508" y="1971055"/>
            <a:ext cx="10752487" cy="3713465"/>
            <a:chOff x="1182628" y="2092975"/>
            <a:chExt cx="10752487" cy="3713465"/>
          </a:xfrm>
        </p:grpSpPr>
        <p:grpSp>
          <p:nvGrpSpPr>
            <p:cNvPr id="5" name="그룹 4"/>
            <p:cNvGrpSpPr/>
            <p:nvPr/>
          </p:nvGrpSpPr>
          <p:grpSpPr>
            <a:xfrm>
              <a:off x="1182628" y="4043680"/>
              <a:ext cx="2517646" cy="650235"/>
              <a:chOff x="811411" y="3799840"/>
              <a:chExt cx="2399149" cy="650235"/>
            </a:xfrm>
          </p:grpSpPr>
          <p:sp>
            <p:nvSpPr>
              <p:cNvPr id="3" name="직사각형 2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1280732" y="3863347"/>
                <a:ext cx="1308858" cy="5232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2019.9.</a:t>
                </a: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3700274" y="3393445"/>
              <a:ext cx="2517646" cy="650235"/>
              <a:chOff x="811411" y="3799840"/>
              <a:chExt cx="2399149" cy="650235"/>
            </a:xfrm>
            <a:solidFill>
              <a:schemeClr val="accent4"/>
            </a:solidFill>
          </p:grpSpPr>
          <p:sp>
            <p:nvSpPr>
              <p:cNvPr id="9" name="직사각형 8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277830" y="3863347"/>
                <a:ext cx="1508546" cy="511163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~2020.2.</a:t>
                </a: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6217920" y="2743210"/>
              <a:ext cx="2517646" cy="650235"/>
              <a:chOff x="811411" y="3799840"/>
              <a:chExt cx="2399149" cy="650235"/>
            </a:xfrm>
            <a:solidFill>
              <a:schemeClr val="accent4"/>
            </a:solidFill>
          </p:grpSpPr>
          <p:sp>
            <p:nvSpPr>
              <p:cNvPr id="12" name="직사각형 11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202314" y="3863347"/>
                <a:ext cx="1508546" cy="523220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~2020.3.</a:t>
                </a: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8735565" y="2092975"/>
              <a:ext cx="2517646" cy="650235"/>
              <a:chOff x="811411" y="3799840"/>
              <a:chExt cx="2399149" cy="650235"/>
            </a:xfrm>
            <a:solidFill>
              <a:schemeClr val="accent4"/>
            </a:solidFill>
          </p:grpSpPr>
          <p:sp>
            <p:nvSpPr>
              <p:cNvPr id="15" name="직사각형 14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208488" y="3863333"/>
                <a:ext cx="1508546" cy="523220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~2020.7.</a:t>
                </a: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1182628" y="4762381"/>
              <a:ext cx="2414012" cy="9964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행정법제 혁신</a:t>
              </a:r>
            </a:p>
            <a:p>
              <a:pPr algn="just">
                <a:defRPr/>
              </a:pPr>
              <a:r>
                <a:rPr lang="ko-KR" altLang="en-US" sz="2000"/>
                <a:t>  추진단 발족</a:t>
              </a:r>
            </a:p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자문위원회 구성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752091" y="4195851"/>
              <a:ext cx="2414012" cy="16105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</a:t>
              </a:r>
              <a:r>
                <a:rPr lang="en-US" altLang="ko-KR" sz="2000"/>
                <a:t>3</a:t>
              </a:r>
              <a:r>
                <a:rPr lang="ko-KR" altLang="en-US" sz="2000"/>
                <a:t>개 분과위원회</a:t>
              </a:r>
              <a:r>
                <a:rPr lang="en-US" altLang="ko-KR" sz="2000"/>
                <a:t>,</a:t>
              </a:r>
              <a:r>
                <a:rPr lang="ko-KR" altLang="en-US" sz="2000"/>
                <a:t> </a:t>
              </a:r>
            </a:p>
            <a:p>
              <a:pPr algn="just">
                <a:defRPr/>
              </a:pPr>
              <a:r>
                <a:rPr lang="ko-KR" altLang="en-US" sz="2000"/>
                <a:t> 합동분과회의 및 </a:t>
              </a:r>
            </a:p>
            <a:p>
              <a:pPr algn="just">
                <a:defRPr/>
              </a:pPr>
              <a:r>
                <a:rPr lang="ko-KR" altLang="en-US" sz="2000"/>
                <a:t> 운영위원회 등의 </a:t>
              </a:r>
            </a:p>
            <a:p>
              <a:pPr algn="just">
                <a:defRPr/>
              </a:pPr>
              <a:r>
                <a:rPr lang="ko-KR" altLang="en-US" sz="2000"/>
                <a:t> 논의를 거쳐 </a:t>
              </a:r>
            </a:p>
            <a:p>
              <a:pPr algn="just">
                <a:defRPr/>
              </a:pPr>
              <a:r>
                <a:rPr lang="ko-KR" altLang="en-US" sz="2000"/>
                <a:t> 행정기본법안 마련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293108" y="3507752"/>
              <a:ext cx="2414012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 dirty="0"/>
                <a:t>-</a:t>
              </a:r>
              <a:r>
                <a:rPr lang="ko-KR" altLang="en-US" sz="2000" dirty="0"/>
                <a:t> 입법예고</a:t>
              </a:r>
            </a:p>
            <a:p>
              <a:pPr algn="just">
                <a:defRPr/>
              </a:pPr>
              <a:r>
                <a:rPr lang="en-US" altLang="ko-KR" sz="2000" dirty="0"/>
                <a:t>-</a:t>
              </a:r>
              <a:r>
                <a:rPr lang="ko-KR" altLang="en-US" sz="2000" dirty="0"/>
                <a:t> 부처협의</a:t>
              </a:r>
            </a:p>
            <a:p>
              <a:pPr algn="just">
                <a:defRPr/>
              </a:pPr>
              <a:r>
                <a:rPr lang="en-US" altLang="ko-KR" sz="2000" dirty="0"/>
                <a:t>(</a:t>
              </a:r>
              <a:r>
                <a:rPr lang="ko-KR" altLang="en-US" sz="2000" dirty="0"/>
                <a:t>행정안전부</a:t>
              </a:r>
              <a:r>
                <a:rPr lang="en-US" altLang="ko-KR" sz="2000" dirty="0"/>
                <a:t>,</a:t>
              </a:r>
              <a:r>
                <a:rPr lang="ko-KR" altLang="en-US" sz="2000" dirty="0"/>
                <a:t> </a:t>
              </a:r>
              <a:r>
                <a:rPr lang="ko-KR" altLang="en-US" sz="2000" dirty="0" err="1"/>
                <a:t>국조실</a:t>
              </a:r>
              <a:r>
                <a:rPr lang="en-US" altLang="ko-KR" sz="2000" dirty="0"/>
                <a:t>,</a:t>
              </a:r>
              <a:r>
                <a:rPr lang="ko-KR" altLang="en-US" sz="2000" dirty="0"/>
                <a:t> </a:t>
              </a:r>
              <a:r>
                <a:rPr lang="ko-KR" altLang="en-US" sz="2000" dirty="0" err="1"/>
                <a:t>권익위</a:t>
              </a:r>
              <a:r>
                <a:rPr lang="en-US" altLang="ko-KR" sz="2000" dirty="0"/>
                <a:t>,</a:t>
              </a:r>
              <a:r>
                <a:rPr lang="ko-KR" altLang="en-US" sz="2000" dirty="0"/>
                <a:t> 환경부 등 </a:t>
              </a:r>
              <a:r>
                <a:rPr lang="en-US" altLang="ko-KR" sz="2000" dirty="0"/>
                <a:t>15</a:t>
              </a:r>
              <a:r>
                <a:rPr lang="ko-KR" altLang="en-US" sz="2000" dirty="0"/>
                <a:t>개 기관</a:t>
              </a:r>
              <a:r>
                <a:rPr lang="en-US" altLang="ko-KR" sz="2000" dirty="0"/>
                <a:t>)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839199" y="2877703"/>
              <a:ext cx="3095916" cy="10046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전국 권역별 공청회</a:t>
              </a:r>
            </a:p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법률안 국회 제출 </a:t>
              </a:r>
              <a:r>
                <a:rPr lang="en-US" altLang="ko-KR" sz="2000"/>
                <a:t>(7.8.)</a:t>
              </a:r>
            </a:p>
            <a:p>
              <a:pPr algn="just">
                <a:defRPr/>
              </a:pPr>
              <a:r>
                <a:rPr lang="ko-KR" altLang="en-US" sz="2000"/>
                <a:t>  </a:t>
              </a:r>
              <a:r>
                <a:rPr lang="en-US" altLang="en-US" sz="2000"/>
                <a:t>※</a:t>
              </a:r>
              <a:r>
                <a:rPr lang="ko-KR" altLang="en-US" sz="2000"/>
                <a:t> </a:t>
              </a:r>
              <a:r>
                <a:rPr lang="en-US" altLang="ko-KR" sz="2000"/>
                <a:t>4</a:t>
              </a:r>
              <a:r>
                <a:rPr lang="ko-KR" altLang="en-US" sz="2000"/>
                <a:t>장 </a:t>
              </a:r>
              <a:r>
                <a:rPr lang="en-US" altLang="ko-KR" sz="2000"/>
                <a:t>51</a:t>
              </a:r>
              <a:r>
                <a:rPr lang="ko-KR" altLang="en-US" sz="2000"/>
                <a:t>개 조문 구성</a:t>
              </a:r>
            </a:p>
          </p:txBody>
        </p:sp>
      </p:grpSp>
      <p:pic>
        <p:nvPicPr>
          <p:cNvPr id="31" name="그래픽 30" descr="갈매기형 화살표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050990" y="2009159"/>
            <a:ext cx="523221" cy="523221"/>
          </a:xfrm>
          <a:prstGeom prst="rect">
            <a:avLst/>
          </a:prstGeom>
        </p:spPr>
      </p:pic>
      <p:pic>
        <p:nvPicPr>
          <p:cNvPr id="32" name="그래픽 31" descr="갈매기형 화살표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557539" y="2682260"/>
            <a:ext cx="523221" cy="523221"/>
          </a:xfrm>
          <a:prstGeom prst="rect">
            <a:avLst/>
          </a:prstGeom>
        </p:spPr>
      </p:pic>
      <p:pic>
        <p:nvPicPr>
          <p:cNvPr id="33" name="그래픽 32" descr="갈매기형 화살표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064088" y="3345201"/>
            <a:ext cx="523221" cy="523221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9992591" y="6551684"/>
            <a:ext cx="2199409" cy="306315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07" y="350594"/>
            <a:ext cx="442353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3600">
                <a:solidFill>
                  <a:srgbClr val="554F4D"/>
                </a:solidFill>
              </a:rPr>
              <a:t>행정기본법 국회 통과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63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2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1111508" y="2621290"/>
            <a:ext cx="8368755" cy="2710805"/>
            <a:chOff x="1182628" y="2743210"/>
            <a:chExt cx="8368755" cy="2710805"/>
          </a:xfrm>
        </p:grpSpPr>
        <p:grpSp>
          <p:nvGrpSpPr>
            <p:cNvPr id="5" name="그룹 4"/>
            <p:cNvGrpSpPr/>
            <p:nvPr/>
          </p:nvGrpSpPr>
          <p:grpSpPr>
            <a:xfrm>
              <a:off x="1182628" y="4043680"/>
              <a:ext cx="2517646" cy="650235"/>
              <a:chOff x="811411" y="3799840"/>
              <a:chExt cx="2399149" cy="650235"/>
            </a:xfrm>
          </p:grpSpPr>
          <p:sp>
            <p:nvSpPr>
              <p:cNvPr id="3" name="직사각형 2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1099198" y="3863347"/>
                <a:ext cx="1671926" cy="5232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2020.11.~</a:t>
                </a: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3700274" y="3393445"/>
              <a:ext cx="2517646" cy="650235"/>
              <a:chOff x="811411" y="3799840"/>
              <a:chExt cx="2399149" cy="650235"/>
            </a:xfrm>
            <a:solidFill>
              <a:schemeClr val="accent4"/>
            </a:solidFill>
          </p:grpSpPr>
          <p:sp>
            <p:nvSpPr>
              <p:cNvPr id="9" name="직사각형 8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377673" y="3863347"/>
                <a:ext cx="1308858" cy="511163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2021.2.</a:t>
                </a: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6217920" y="2743210"/>
              <a:ext cx="2517646" cy="650235"/>
              <a:chOff x="811411" y="3799840"/>
              <a:chExt cx="2399149" cy="650235"/>
            </a:xfrm>
            <a:solidFill>
              <a:schemeClr val="accent4"/>
            </a:solidFill>
          </p:grpSpPr>
          <p:sp>
            <p:nvSpPr>
              <p:cNvPr id="12" name="직사각형 11"/>
              <p:cNvSpPr/>
              <p:nvPr/>
            </p:nvSpPr>
            <p:spPr>
              <a:xfrm>
                <a:off x="811411" y="3799840"/>
                <a:ext cx="2399149" cy="65023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rgbClr val="554F4D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302157" y="3863347"/>
                <a:ext cx="1308858" cy="523220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ko-KR" sz="2800">
                    <a:solidFill>
                      <a:srgbClr val="554F4D"/>
                    </a:solidFill>
                  </a:rPr>
                  <a:t>2021.3.</a:t>
                </a: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1182628" y="4762381"/>
              <a:ext cx="2414012" cy="6916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법안심사 제</a:t>
              </a:r>
              <a:r>
                <a:rPr lang="en-US" altLang="ko-KR" sz="2000"/>
                <a:t>1</a:t>
              </a:r>
              <a:r>
                <a:rPr lang="ko-KR" altLang="en-US" sz="2000"/>
                <a:t>소위</a:t>
              </a:r>
            </a:p>
            <a:p>
              <a:pPr algn="just">
                <a:defRPr/>
              </a:pPr>
              <a:r>
                <a:rPr lang="ko-KR" altLang="en-US" sz="2000"/>
                <a:t> </a:t>
              </a:r>
              <a:r>
                <a:rPr lang="en-US" altLang="ko-KR" sz="2000"/>
                <a:t>(20.11.26,</a:t>
              </a:r>
              <a:r>
                <a:rPr lang="ko-KR" altLang="en-US" sz="2000"/>
                <a:t> </a:t>
              </a:r>
              <a:r>
                <a:rPr lang="en-US" altLang="ko-KR" sz="2000"/>
                <a:t>21.2.24.)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752090" y="4195851"/>
              <a:ext cx="2987677" cy="6961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전체회의 통과 </a:t>
              </a:r>
              <a:r>
                <a:rPr lang="en-US" altLang="ko-KR" sz="2000"/>
                <a:t>(2.25.)</a:t>
              </a:r>
            </a:p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본회의 통과 </a:t>
              </a:r>
              <a:r>
                <a:rPr lang="en-US" altLang="ko-KR" sz="2000"/>
                <a:t>(2.26.)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293108" y="3507752"/>
              <a:ext cx="3258275" cy="6984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국무회의 의결 </a:t>
              </a:r>
              <a:r>
                <a:rPr lang="en-US" altLang="ko-KR" sz="2000"/>
                <a:t>(3.16.)</a:t>
              </a:r>
            </a:p>
            <a:p>
              <a:pPr algn="just">
                <a:defRPr/>
              </a:pPr>
              <a:r>
                <a:rPr lang="en-US" altLang="ko-KR" sz="2000"/>
                <a:t>-</a:t>
              </a:r>
              <a:r>
                <a:rPr lang="ko-KR" altLang="en-US" sz="2000"/>
                <a:t> 행정기본법 공포 </a:t>
              </a:r>
              <a:r>
                <a:rPr lang="en-US" altLang="ko-KR" sz="2000"/>
                <a:t>(3.23.)</a:t>
              </a:r>
            </a:p>
          </p:txBody>
        </p:sp>
      </p:grpSp>
      <p:pic>
        <p:nvPicPr>
          <p:cNvPr id="32" name="그래픽 31" descr="갈매기형 화살표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557539" y="2682260"/>
            <a:ext cx="523221" cy="523221"/>
          </a:xfrm>
          <a:prstGeom prst="rect">
            <a:avLst/>
          </a:prstGeom>
        </p:spPr>
      </p:pic>
      <p:pic>
        <p:nvPicPr>
          <p:cNvPr id="33" name="그래픽 32" descr="갈매기형 화살표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064088" y="3345201"/>
            <a:ext cx="523221" cy="523221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9992591" y="6551684"/>
            <a:ext cx="2199409" cy="306315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grpSp>
        <p:nvGrpSpPr>
          <p:cNvPr id="42" name="그룹 41"/>
          <p:cNvGrpSpPr/>
          <p:nvPr/>
        </p:nvGrpSpPr>
        <p:grpSpPr>
          <a:xfrm>
            <a:off x="8785640" y="1299439"/>
            <a:ext cx="3008749" cy="3008749"/>
            <a:chOff x="8690379" y="1366114"/>
            <a:chExt cx="3008749" cy="3008749"/>
          </a:xfrm>
        </p:grpSpPr>
        <p:sp>
          <p:nvSpPr>
            <p:cNvPr id="39" name="타원 28"/>
            <p:cNvSpPr/>
            <p:nvPr/>
          </p:nvSpPr>
          <p:spPr>
            <a:xfrm>
              <a:off x="8690379" y="1366114"/>
              <a:ext cx="3008749" cy="3008749"/>
            </a:xfrm>
            <a:prstGeom prst="ellipse">
              <a:avLst/>
            </a:prstGeom>
            <a:solidFill>
              <a:srgbClr val="EEE9E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endParaRPr>
            </a:p>
          </p:txBody>
        </p:sp>
        <p:pic>
          <p:nvPicPr>
            <p:cNvPr id="40" name="그래픽 25" descr="원형 순서도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412433" y="2040543"/>
              <a:ext cx="1564640" cy="156464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787400" y="1702669"/>
            <a:ext cx="2160000" cy="2806331"/>
            <a:chOff x="787400" y="1702669"/>
            <a:chExt cx="2160000" cy="2806331"/>
          </a:xfrm>
        </p:grpSpPr>
        <p:sp>
          <p:nvSpPr>
            <p:cNvPr id="3" name="직사각형 2"/>
            <p:cNvSpPr/>
            <p:nvPr/>
          </p:nvSpPr>
          <p:spPr>
            <a:xfrm>
              <a:off x="787400" y="2349000"/>
              <a:ext cx="2160000" cy="2160000"/>
            </a:xfrm>
            <a:prstGeom prst="rect">
              <a:avLst/>
            </a:prstGeom>
            <a:solidFill>
              <a:srgbClr val="E2CB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032509" y="3167390"/>
              <a:ext cx="1668780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800">
                  <a:solidFill>
                    <a:srgbClr val="655D5B"/>
                  </a:solidFill>
                </a:rPr>
                <a:t>주요 내용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07416" y="1702669"/>
              <a:ext cx="151996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3600">
                  <a:solidFill>
                    <a:srgbClr val="554F4D"/>
                  </a:solidFill>
                </a:rPr>
                <a:t>Part 3.</a:t>
              </a:r>
              <a:endParaRPr lang="ko-KR" altLang="en-US" sz="3600">
                <a:solidFill>
                  <a:srgbClr val="554F4D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08" y="350594"/>
            <a:ext cx="410920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3600">
                <a:solidFill>
                  <a:srgbClr val="554F4D"/>
                </a:solidFill>
              </a:rPr>
              <a:t>총 </a:t>
            </a:r>
            <a:r>
              <a:rPr lang="en-US" altLang="ko-KR" sz="3600">
                <a:solidFill>
                  <a:srgbClr val="554F4D"/>
                </a:solidFill>
              </a:rPr>
              <a:t>4</a:t>
            </a:r>
            <a:r>
              <a:rPr lang="ko-KR" altLang="en-US" sz="3600">
                <a:solidFill>
                  <a:srgbClr val="554F4D"/>
                </a:solidFill>
              </a:rPr>
              <a:t>개 장 </a:t>
            </a:r>
            <a:r>
              <a:rPr lang="en-US" altLang="ko-KR" sz="3600">
                <a:solidFill>
                  <a:srgbClr val="554F4D"/>
                </a:solidFill>
              </a:rPr>
              <a:t>40</a:t>
            </a:r>
            <a:r>
              <a:rPr lang="ko-KR" altLang="en-US" sz="3600">
                <a:solidFill>
                  <a:srgbClr val="554F4D"/>
                </a:solidFill>
              </a:rPr>
              <a:t>개 조문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63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3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직사각형 4"/>
          <p:cNvSpPr/>
          <p:nvPr/>
        </p:nvSpPr>
        <p:spPr>
          <a:xfrm>
            <a:off x="612775" y="1790700"/>
            <a:ext cx="2044700" cy="4127498"/>
          </a:xfrm>
          <a:prstGeom prst="rect">
            <a:avLst/>
          </a:prstGeom>
          <a:solidFill>
            <a:srgbClr val="D5B9AC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  <p:sp>
        <p:nvSpPr>
          <p:cNvPr id="31" name="직사각형 5"/>
          <p:cNvSpPr/>
          <p:nvPr/>
        </p:nvSpPr>
        <p:spPr>
          <a:xfrm>
            <a:off x="3656542" y="1790700"/>
            <a:ext cx="2044700" cy="4127498"/>
          </a:xfrm>
          <a:prstGeom prst="rect">
            <a:avLst/>
          </a:prstGeom>
          <a:solidFill>
            <a:srgbClr val="EBC0A8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  <p:sp>
        <p:nvSpPr>
          <p:cNvPr id="32" name="직사각형 6"/>
          <p:cNvSpPr/>
          <p:nvPr/>
        </p:nvSpPr>
        <p:spPr>
          <a:xfrm>
            <a:off x="6700309" y="1790700"/>
            <a:ext cx="2044700" cy="4127498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  <p:sp>
        <p:nvSpPr>
          <p:cNvPr id="33" name="직사각형 7"/>
          <p:cNvSpPr/>
          <p:nvPr/>
        </p:nvSpPr>
        <p:spPr>
          <a:xfrm>
            <a:off x="9765723" y="1779876"/>
            <a:ext cx="2044700" cy="4127498"/>
          </a:xfrm>
          <a:prstGeom prst="rect">
            <a:avLst/>
          </a:prstGeom>
          <a:solidFill>
            <a:srgbClr val="DE956D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750656" y="3871567"/>
            <a:ext cx="174671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법치행정</a:t>
            </a: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,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</a:t>
            </a:r>
            <a:r>
              <a:rPr kumimoji="0" lang="ko-KR" altLang="en-US" sz="1600" b="1" i="0" u="none" strike="noStrike" kern="1200" cap="none" spc="0" normalizeH="0" baseline="0" dirty="0" err="1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부당결부금지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원칙 등 명시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적극행정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등 책무 선언</a:t>
            </a: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</a:t>
            </a:r>
          </a:p>
        </p:txBody>
      </p:sp>
      <p:sp>
        <p:nvSpPr>
          <p:cNvPr id="35" name="TextBox 27"/>
          <p:cNvSpPr txBox="1"/>
          <p:nvPr/>
        </p:nvSpPr>
        <p:spPr>
          <a:xfrm>
            <a:off x="716883" y="2110255"/>
            <a:ext cx="1815986" cy="1002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행정의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일반원칙 및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책무 명문화</a:t>
            </a:r>
          </a:p>
        </p:txBody>
      </p:sp>
      <p:cxnSp>
        <p:nvCxnSpPr>
          <p:cNvPr id="36" name="직선 연결선 36"/>
          <p:cNvCxnSpPr/>
          <p:nvPr/>
        </p:nvCxnSpPr>
        <p:spPr>
          <a:xfrm>
            <a:off x="886244" y="3510734"/>
            <a:ext cx="1493723" cy="0"/>
          </a:xfrm>
          <a:prstGeom prst="line">
            <a:avLst/>
          </a:prstGeom>
          <a:noFill/>
          <a:ln w="28575" cap="flat" cmpd="sng" algn="ctr">
            <a:solidFill>
              <a:srgbClr val="B98A76">
                <a:alpha val="100000"/>
              </a:srgbClr>
            </a:solidFill>
            <a:prstDash val="solid"/>
            <a:miter/>
          </a:ln>
        </p:spPr>
      </p:cxnSp>
      <p:grpSp>
        <p:nvGrpSpPr>
          <p:cNvPr id="37" name="그룹 36"/>
          <p:cNvGrpSpPr/>
          <p:nvPr/>
        </p:nvGrpSpPr>
        <p:grpSpPr>
          <a:xfrm>
            <a:off x="3780902" y="2121943"/>
            <a:ext cx="1815986" cy="1400481"/>
            <a:chOff x="612108" y="2148353"/>
            <a:chExt cx="1815986" cy="1400481"/>
          </a:xfrm>
        </p:grpSpPr>
        <p:sp>
          <p:nvSpPr>
            <p:cNvPr id="38" name="TextBox 27"/>
            <p:cNvSpPr txBox="1"/>
            <p:nvPr/>
          </p:nvSpPr>
          <p:spPr>
            <a:xfrm>
              <a:off x="612108" y="2148353"/>
              <a:ext cx="1815986" cy="10003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1" i="0" u="none" strike="noStrike" kern="1200" cap="none" spc="-150" normalizeH="0" baseline="0">
                  <a:solidFill>
                    <a:srgbClr val="404040"/>
                  </a:solidFill>
                  <a:latin typeface="이롭게 바탕체 Medium"/>
                  <a:ea typeface="이롭게 바탕체 Medium"/>
                </a:rPr>
                <a:t>처분의</a:t>
              </a: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1" i="0" u="none" strike="noStrike" kern="1200" cap="none" spc="-150" normalizeH="0" baseline="0">
                  <a:solidFill>
                    <a:srgbClr val="404040"/>
                  </a:solidFill>
                  <a:latin typeface="이롭게 바탕체 Medium"/>
                  <a:ea typeface="이롭게 바탕체 Medium"/>
                </a:rPr>
                <a:t>실체적 기준</a:t>
              </a: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1" i="0" u="none" strike="noStrike" kern="1200" cap="none" spc="-150" normalizeH="0" baseline="0">
                  <a:solidFill>
                    <a:srgbClr val="404040"/>
                  </a:solidFill>
                  <a:latin typeface="이롭게 바탕체 Medium"/>
                  <a:ea typeface="이롭게 바탕체 Medium"/>
                </a:rPr>
                <a:t>마련</a:t>
              </a:r>
            </a:p>
          </p:txBody>
        </p:sp>
        <p:cxnSp>
          <p:nvCxnSpPr>
            <p:cNvPr id="39" name="직선 연결선 36"/>
            <p:cNvCxnSpPr/>
            <p:nvPr/>
          </p:nvCxnSpPr>
          <p:spPr>
            <a:xfrm>
              <a:off x="781469" y="3548834"/>
              <a:ext cx="1493723" cy="0"/>
            </a:xfrm>
            <a:prstGeom prst="line">
              <a:avLst/>
            </a:prstGeom>
            <a:noFill/>
            <a:ln w="28575" cap="flat" cmpd="sng" algn="ctr">
              <a:solidFill>
                <a:srgbClr val="B98A76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40" name="TextBox 27"/>
          <p:cNvSpPr txBox="1"/>
          <p:nvPr/>
        </p:nvSpPr>
        <p:spPr>
          <a:xfrm>
            <a:off x="6834097" y="2057867"/>
            <a:ext cx="1815986" cy="997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국민의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권익보호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확대</a:t>
            </a:r>
          </a:p>
        </p:txBody>
      </p:sp>
      <p:cxnSp>
        <p:nvCxnSpPr>
          <p:cNvPr id="41" name="직선 연결선 36"/>
          <p:cNvCxnSpPr/>
          <p:nvPr/>
        </p:nvCxnSpPr>
        <p:spPr>
          <a:xfrm>
            <a:off x="7003459" y="3458347"/>
            <a:ext cx="1493723" cy="0"/>
          </a:xfrm>
          <a:prstGeom prst="line">
            <a:avLst/>
          </a:prstGeom>
          <a:noFill/>
          <a:ln w="28575" cap="flat" cmpd="sng" algn="ctr">
            <a:solidFill>
              <a:srgbClr val="F6CAAF">
                <a:alpha val="100000"/>
              </a:srgbClr>
            </a:solidFill>
            <a:prstDash val="solid"/>
            <a:miter/>
          </a:ln>
        </p:spPr>
      </p:cxnSp>
      <p:sp>
        <p:nvSpPr>
          <p:cNvPr id="42" name="TextBox 27"/>
          <p:cNvSpPr txBox="1"/>
          <p:nvPr/>
        </p:nvSpPr>
        <p:spPr>
          <a:xfrm>
            <a:off x="9864779" y="2077348"/>
            <a:ext cx="1815986" cy="692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공통제도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1" i="0" u="none" strike="noStrike" kern="1200" cap="none" spc="-150" normalizeH="0" baseline="0">
                <a:solidFill>
                  <a:srgbClr val="404040"/>
                </a:solidFill>
                <a:latin typeface="이롭게 바탕체 Medium"/>
                <a:ea typeface="이롭게 바탕체 Medium"/>
              </a:rPr>
              <a:t>체계화</a:t>
            </a:r>
          </a:p>
        </p:txBody>
      </p:sp>
      <p:cxnSp>
        <p:nvCxnSpPr>
          <p:cNvPr id="43" name="직선 연결선 36"/>
          <p:cNvCxnSpPr/>
          <p:nvPr/>
        </p:nvCxnSpPr>
        <p:spPr>
          <a:xfrm>
            <a:off x="10034141" y="3477828"/>
            <a:ext cx="1493723" cy="0"/>
          </a:xfrm>
          <a:prstGeom prst="line">
            <a:avLst/>
          </a:prstGeom>
          <a:noFill/>
          <a:ln w="28575" cap="flat" cmpd="sng" algn="ctr">
            <a:solidFill>
              <a:srgbClr val="EED6BC">
                <a:alpha val="100000"/>
              </a:srgbClr>
            </a:solidFill>
            <a:prstDash val="solid"/>
            <a:miter/>
          </a:ln>
        </p:spPr>
      </p:cxnSp>
      <p:sp>
        <p:nvSpPr>
          <p:cNvPr id="45" name="TextBox 8"/>
          <p:cNvSpPr txBox="1"/>
          <p:nvPr/>
        </p:nvSpPr>
        <p:spPr>
          <a:xfrm>
            <a:off x="3752764" y="3915728"/>
            <a:ext cx="1876598" cy="1063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법 적용의 기준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처분의 효력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처분의 취소</a:t>
            </a:r>
            <a:r>
              <a:rPr kumimoji="0" lang="en-US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·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철회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처분의 제척기간</a:t>
            </a:r>
          </a:p>
        </p:txBody>
      </p:sp>
      <p:sp>
        <p:nvSpPr>
          <p:cNvPr id="46" name="TextBox 8"/>
          <p:cNvSpPr txBox="1"/>
          <p:nvPr/>
        </p:nvSpPr>
        <p:spPr>
          <a:xfrm>
            <a:off x="6835400" y="3924387"/>
            <a:ext cx="1746712" cy="1302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처분에 대한 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이의신청 제도 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확대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처분의 재심사 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제도 도입</a:t>
            </a:r>
            <a:r>
              <a:rPr kumimoji="0" lang="en-US" altLang="ko-KR" sz="1600" b="1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</a:t>
            </a:r>
          </a:p>
        </p:txBody>
      </p:sp>
      <p:sp>
        <p:nvSpPr>
          <p:cNvPr id="47" name="TextBox 8"/>
          <p:cNvSpPr txBox="1"/>
          <p:nvPr/>
        </p:nvSpPr>
        <p:spPr>
          <a:xfrm>
            <a:off x="9861751" y="3882391"/>
            <a:ext cx="181598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인허가의제 제도</a:t>
            </a: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,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공법상 계약 등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공통 절차 규정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-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신고의 효력</a:t>
            </a:r>
          </a:p>
          <a:p>
            <a:pPr marL="0" indent="0" algn="ju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 발생시점 명확화</a:t>
            </a:r>
            <a:r>
              <a:rPr kumimoji="0" lang="en-US" altLang="ko-KR" sz="1600" b="1" i="0" u="none" strike="noStrike" kern="1200" cap="none" spc="0" normalizeH="0" baseline="0" dirty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rPr>
              <a:t> 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9992591" y="6573332"/>
            <a:ext cx="2199409" cy="284667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11" y="350594"/>
            <a:ext cx="195655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3600">
                <a:solidFill>
                  <a:srgbClr val="554F4D"/>
                </a:solidFill>
              </a:rPr>
              <a:t>기대효과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63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3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688785" y="2047946"/>
            <a:ext cx="1168400" cy="10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098485" y="2047946"/>
            <a:ext cx="8242300" cy="10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047603" y="2202924"/>
            <a:ext cx="4507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4000" b="1">
                <a:solidFill>
                  <a:schemeClr val="bg1"/>
                </a:solidFill>
              </a:rPr>
              <a:t>1</a:t>
            </a:r>
            <a:endParaRPr lang="ko-KR" altLang="en-US" sz="4000" b="1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55579" y="2232381"/>
            <a:ext cx="7194311" cy="646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b="1" spc="-150">
                <a:solidFill>
                  <a:schemeClr val="bg1"/>
                </a:solidFill>
                <a:latin typeface="+mj-ea"/>
                <a:ea typeface="+mj-ea"/>
              </a:rPr>
              <a:t>법치행정 완성 및 국민 권리보호 강화 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688785" y="3367447"/>
            <a:ext cx="1168400" cy="104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098485" y="3367447"/>
            <a:ext cx="8242300" cy="104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034779" y="3522427"/>
            <a:ext cx="476412" cy="7078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ko-KR" altLang="en-US" sz="40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55579" y="3551884"/>
            <a:ext cx="5175011" cy="6463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b="1" spc="-15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적극행정 및 규제혁신 촉진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688785" y="4686948"/>
            <a:ext cx="1168400" cy="1044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098485" y="4686948"/>
            <a:ext cx="8242300" cy="1044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2047603" y="4841929"/>
            <a:ext cx="4507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4000" b="1">
                <a:solidFill>
                  <a:srgbClr val="655D5B"/>
                </a:solidFill>
              </a:rPr>
              <a:t>3</a:t>
            </a:r>
            <a:endParaRPr lang="ko-KR" altLang="en-US" sz="4000" b="1">
              <a:solidFill>
                <a:srgbClr val="655D5B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55573" y="4871386"/>
            <a:ext cx="517501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b="1" spc="-150">
                <a:solidFill>
                  <a:srgbClr val="554F4D"/>
                </a:solidFill>
                <a:latin typeface="+mj-ea"/>
                <a:ea typeface="+mj-ea"/>
              </a:rPr>
              <a:t>행정의 효율성</a:t>
            </a:r>
            <a:r>
              <a:rPr lang="en-US" altLang="en-US" sz="3600" b="1" spc="-150">
                <a:solidFill>
                  <a:srgbClr val="554F4D"/>
                </a:solidFill>
                <a:latin typeface="+mj-ea"/>
                <a:ea typeface="+mj-ea"/>
              </a:rPr>
              <a:t>‧</a:t>
            </a:r>
            <a:r>
              <a:rPr lang="ko-KR" altLang="en-US" sz="3600" b="1" spc="-150">
                <a:solidFill>
                  <a:srgbClr val="554F4D"/>
                </a:solidFill>
                <a:latin typeface="+mj-ea"/>
                <a:ea typeface="+mj-ea"/>
              </a:rPr>
              <a:t>통일성 제고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0025063" y="6540861"/>
            <a:ext cx="2166937" cy="3171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106183" y="1079058"/>
            <a:ext cx="9979634" cy="3770263"/>
            <a:chOff x="1103979" y="1282258"/>
            <a:chExt cx="9194341" cy="3770263"/>
          </a:xfrm>
        </p:grpSpPr>
        <p:sp>
          <p:nvSpPr>
            <p:cNvPr id="4" name="TextBox 3"/>
            <p:cNvSpPr txBox="1"/>
            <p:nvPr/>
          </p:nvSpPr>
          <p:spPr>
            <a:xfrm>
              <a:off x="110397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6245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 dirty="0">
                  <a:solidFill>
                    <a:srgbClr val="554F4D"/>
                  </a:solidFill>
                  <a:latin typeface="Arial"/>
                  <a:cs typeface="Arial"/>
                </a:rPr>
                <a:t>]</a:t>
              </a:r>
              <a:endParaRPr lang="ko-KR" altLang="en-US" sz="23900" dirty="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815103" y="2202184"/>
            <a:ext cx="841796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 b="1" dirty="0">
                <a:solidFill>
                  <a:srgbClr val="554F4D"/>
                </a:solidFill>
              </a:rPr>
              <a:t>“</a:t>
            </a:r>
            <a:r>
              <a:rPr lang="ko-KR" altLang="en-US" sz="2800" b="1" dirty="0">
                <a:solidFill>
                  <a:srgbClr val="554F4D"/>
                </a:solidFill>
              </a:rPr>
              <a:t>행정기본법이 제정되면 그동안의 문제점이 해결될</a:t>
            </a:r>
          </a:p>
          <a:p>
            <a:pPr algn="ctr">
              <a:defRPr/>
            </a:pPr>
            <a:r>
              <a:rPr lang="ko-KR" altLang="en-US" sz="2800" b="1" dirty="0">
                <a:solidFill>
                  <a:srgbClr val="554F4D"/>
                </a:solidFill>
              </a:rPr>
              <a:t>뿐만 아니라</a:t>
            </a:r>
            <a:r>
              <a:rPr lang="en-US" altLang="ko-KR" sz="2800" b="1" dirty="0">
                <a:solidFill>
                  <a:srgbClr val="554F4D"/>
                </a:solidFill>
              </a:rPr>
              <a:t>,</a:t>
            </a:r>
            <a:r>
              <a:rPr lang="ko-KR" altLang="en-US" sz="2800" b="1" dirty="0">
                <a:solidFill>
                  <a:srgbClr val="554F4D"/>
                </a:solidFill>
              </a:rPr>
              <a:t> </a:t>
            </a:r>
            <a:r>
              <a:rPr lang="ko-KR" altLang="en-US" sz="2800" b="1" dirty="0">
                <a:solidFill>
                  <a:srgbClr val="9C3B00"/>
                </a:solidFill>
              </a:rPr>
              <a:t>행정법 </a:t>
            </a:r>
            <a:r>
              <a:rPr lang="ko-KR" altLang="en-US" sz="2800" b="1" dirty="0" err="1">
                <a:solidFill>
                  <a:srgbClr val="9C3B00"/>
                </a:solidFill>
              </a:rPr>
              <a:t>선진국</a:t>
            </a:r>
            <a:r>
              <a:rPr lang="ko-KR" altLang="en-US" sz="2800" b="1" dirty="0" err="1">
                <a:solidFill>
                  <a:srgbClr val="554F4D"/>
                </a:solidFill>
              </a:rPr>
              <a:t>으로서의</a:t>
            </a:r>
            <a:r>
              <a:rPr lang="ko-KR" altLang="en-US" sz="2800" b="1" dirty="0">
                <a:solidFill>
                  <a:srgbClr val="554F4D"/>
                </a:solidFill>
              </a:rPr>
              <a:t> 면모를</a:t>
            </a:r>
          </a:p>
          <a:p>
            <a:pPr algn="ctr">
              <a:defRPr/>
            </a:pPr>
            <a:r>
              <a:rPr lang="ko-KR" altLang="en-US" sz="2800" b="1" dirty="0">
                <a:solidFill>
                  <a:srgbClr val="554F4D"/>
                </a:solidFill>
              </a:rPr>
              <a:t>갖추게 될 것으로 판단된다</a:t>
            </a:r>
            <a:r>
              <a:rPr lang="en-US" altLang="ko-KR" sz="2800" b="1" dirty="0">
                <a:solidFill>
                  <a:srgbClr val="554F4D"/>
                </a:solidFill>
              </a:rPr>
              <a:t>.”</a:t>
            </a:r>
          </a:p>
          <a:p>
            <a:pPr algn="ctr">
              <a:defRPr/>
            </a:pPr>
            <a:endParaRPr lang="en-US" altLang="ko-KR" sz="2800" b="1" dirty="0">
              <a:solidFill>
                <a:srgbClr val="554F4D"/>
              </a:solidFill>
            </a:endParaRPr>
          </a:p>
          <a:p>
            <a:pPr algn="ctr">
              <a:defRPr/>
            </a:pPr>
            <a:r>
              <a:rPr lang="en-US" altLang="ko-KR" sz="2800" b="1" dirty="0">
                <a:solidFill>
                  <a:srgbClr val="554F4D"/>
                </a:solidFill>
              </a:rPr>
              <a:t>(</a:t>
            </a:r>
            <a:r>
              <a:rPr lang="ko-KR" altLang="en-US" sz="2800" b="1" dirty="0">
                <a:solidFill>
                  <a:srgbClr val="554F4D"/>
                </a:solidFill>
              </a:rPr>
              <a:t>김남진 대한민국학술원 회원</a:t>
            </a:r>
            <a:r>
              <a:rPr lang="en-US" altLang="ko-KR" sz="2800" b="1" dirty="0">
                <a:solidFill>
                  <a:srgbClr val="554F4D"/>
                </a:solidFill>
              </a:rPr>
              <a:t>,</a:t>
            </a:r>
            <a:r>
              <a:rPr lang="ko-KR" altLang="en-US" sz="2800" b="1" dirty="0">
                <a:solidFill>
                  <a:srgbClr val="554F4D"/>
                </a:solidFill>
              </a:rPr>
              <a:t> 학술원통신 제</a:t>
            </a:r>
            <a:r>
              <a:rPr lang="en-US" altLang="ko-KR" sz="2800" b="1" dirty="0">
                <a:solidFill>
                  <a:srgbClr val="554F4D"/>
                </a:solidFill>
              </a:rPr>
              <a:t>326</a:t>
            </a:r>
            <a:r>
              <a:rPr lang="ko-KR" altLang="en-US" sz="2800" b="1" dirty="0">
                <a:solidFill>
                  <a:srgbClr val="554F4D"/>
                </a:solidFill>
              </a:rPr>
              <a:t>호</a:t>
            </a:r>
            <a:r>
              <a:rPr lang="en-US" altLang="ko-KR" sz="2800" b="1" dirty="0">
                <a:solidFill>
                  <a:srgbClr val="554F4D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6649100"/>
            <a:ext cx="12192000" cy="208900"/>
          </a:xfrm>
          <a:prstGeom prst="rect">
            <a:avLst/>
          </a:prstGeom>
          <a:ln>
            <a:solidFill>
              <a:schemeClr val="l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498829" y="1079058"/>
            <a:ext cx="9194341" cy="3770263"/>
            <a:chOff x="1103979" y="1282258"/>
            <a:chExt cx="9194341" cy="3770263"/>
          </a:xfrm>
        </p:grpSpPr>
        <p:sp>
          <p:nvSpPr>
            <p:cNvPr id="4" name="TextBox 3"/>
            <p:cNvSpPr txBox="1"/>
            <p:nvPr/>
          </p:nvSpPr>
          <p:spPr>
            <a:xfrm>
              <a:off x="110397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6245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]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065972" y="2202184"/>
            <a:ext cx="8060057" cy="2225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“</a:t>
            </a:r>
            <a:r>
              <a:rPr lang="ko-KR" altLang="en-US" sz="2800" b="1">
                <a:solidFill>
                  <a:srgbClr val="554F4D"/>
                </a:solidFill>
              </a:rPr>
              <a:t>행정기본법이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554F4D"/>
                </a:solidFill>
              </a:rPr>
              <a:t>통일적 기준과 행정이 나아가야 할 길을 담아 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9C3B00"/>
                </a:solidFill>
              </a:rPr>
              <a:t>국민을 편하게</a:t>
            </a:r>
            <a:r>
              <a:rPr lang="ko-KR" altLang="en-US" sz="2800" b="1">
                <a:solidFill>
                  <a:srgbClr val="554F4D"/>
                </a:solidFill>
              </a:rPr>
              <a:t> 만드는 역할을 하길 기대한다</a:t>
            </a:r>
            <a:r>
              <a:rPr lang="en-US" altLang="ko-KR" sz="2800" b="1">
                <a:solidFill>
                  <a:srgbClr val="554F4D"/>
                </a:solidFill>
              </a:rPr>
              <a:t>”</a:t>
            </a:r>
          </a:p>
          <a:p>
            <a:pPr algn="ctr">
              <a:defRPr/>
            </a:pPr>
            <a:endParaRPr lang="en-US" altLang="ko-KR" sz="2800" b="1">
              <a:solidFill>
                <a:srgbClr val="554F4D"/>
              </a:solidFill>
            </a:endParaRPr>
          </a:p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(</a:t>
            </a:r>
            <a:r>
              <a:rPr lang="ko-KR" altLang="en-US" sz="2800" b="1">
                <a:solidFill>
                  <a:srgbClr val="554F4D"/>
                </a:solidFill>
              </a:rPr>
              <a:t>홍정선 前 연세대 교수</a:t>
            </a:r>
            <a:r>
              <a:rPr lang="en-US" altLang="ko-KR" sz="2800" b="1">
                <a:solidFill>
                  <a:srgbClr val="554F4D"/>
                </a:solidFill>
              </a:rPr>
              <a:t>,</a:t>
            </a:r>
            <a:r>
              <a:rPr lang="ko-KR" altLang="en-US" sz="2800" b="1">
                <a:solidFill>
                  <a:srgbClr val="554F4D"/>
                </a:solidFill>
              </a:rPr>
              <a:t> </a:t>
            </a:r>
            <a:r>
              <a:rPr lang="en-US" altLang="ko-KR" sz="2800" b="1">
                <a:solidFill>
                  <a:srgbClr val="554F4D"/>
                </a:solidFill>
              </a:rPr>
              <a:t>2020.7.20.</a:t>
            </a:r>
            <a:r>
              <a:rPr lang="ko-KR" altLang="en-US" sz="2800" b="1">
                <a:solidFill>
                  <a:srgbClr val="554F4D"/>
                </a:solidFill>
              </a:rPr>
              <a:t> 법률신문</a:t>
            </a:r>
            <a:r>
              <a:rPr lang="en-US" altLang="ko-KR" sz="2800" b="1">
                <a:solidFill>
                  <a:srgbClr val="554F4D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6649100"/>
            <a:ext cx="12192000" cy="208900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498829" y="1079058"/>
            <a:ext cx="9194341" cy="3770263"/>
            <a:chOff x="1103979" y="1282258"/>
            <a:chExt cx="9194341" cy="3770263"/>
          </a:xfrm>
        </p:grpSpPr>
        <p:sp>
          <p:nvSpPr>
            <p:cNvPr id="4" name="TextBox 3"/>
            <p:cNvSpPr txBox="1"/>
            <p:nvPr/>
          </p:nvSpPr>
          <p:spPr>
            <a:xfrm>
              <a:off x="110397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6245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]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065972" y="2202184"/>
            <a:ext cx="8060057" cy="2225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“</a:t>
            </a:r>
            <a:r>
              <a:rPr lang="ko-KR" altLang="en-US" sz="2800" b="1">
                <a:solidFill>
                  <a:srgbClr val="554F4D"/>
                </a:solidFill>
              </a:rPr>
              <a:t>행정작용의 기본 매뉴얼에 해당하는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554F4D"/>
                </a:solidFill>
              </a:rPr>
              <a:t>행정기본법의 제정이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9C3B00"/>
                </a:solidFill>
              </a:rPr>
              <a:t>적극행정을 위한 진정한 출발</a:t>
            </a:r>
            <a:r>
              <a:rPr lang="ko-KR" altLang="en-US" sz="2800" b="1">
                <a:solidFill>
                  <a:srgbClr val="554F4D"/>
                </a:solidFill>
              </a:rPr>
              <a:t>이다</a:t>
            </a:r>
            <a:r>
              <a:rPr lang="en-US" altLang="ko-KR" sz="2800" b="1">
                <a:solidFill>
                  <a:srgbClr val="554F4D"/>
                </a:solidFill>
              </a:rPr>
              <a:t>.”</a:t>
            </a:r>
          </a:p>
          <a:p>
            <a:pPr algn="ctr">
              <a:defRPr/>
            </a:pPr>
            <a:endParaRPr lang="en-US" altLang="ko-KR" sz="2800" b="1">
              <a:solidFill>
                <a:srgbClr val="554F4D"/>
              </a:solidFill>
            </a:endParaRPr>
          </a:p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(</a:t>
            </a:r>
            <a:r>
              <a:rPr lang="ko-KR" altLang="en-US" sz="2800" b="1">
                <a:solidFill>
                  <a:srgbClr val="554F4D"/>
                </a:solidFill>
              </a:rPr>
              <a:t>김중권 중앙대 교수</a:t>
            </a:r>
            <a:r>
              <a:rPr lang="en-US" altLang="ko-KR" sz="2800" b="1">
                <a:solidFill>
                  <a:srgbClr val="554F4D"/>
                </a:solidFill>
              </a:rPr>
              <a:t>,</a:t>
            </a:r>
            <a:r>
              <a:rPr lang="ko-KR" altLang="en-US" sz="2800" b="1">
                <a:solidFill>
                  <a:srgbClr val="554F4D"/>
                </a:solidFill>
              </a:rPr>
              <a:t> </a:t>
            </a:r>
            <a:r>
              <a:rPr lang="en-US" altLang="ko-KR" sz="2800" b="1">
                <a:solidFill>
                  <a:srgbClr val="554F4D"/>
                </a:solidFill>
              </a:rPr>
              <a:t>2020.10.26.</a:t>
            </a:r>
            <a:r>
              <a:rPr lang="ko-KR" altLang="en-US" sz="2800" b="1">
                <a:solidFill>
                  <a:srgbClr val="554F4D"/>
                </a:solidFill>
              </a:rPr>
              <a:t> 법률신문</a:t>
            </a:r>
            <a:r>
              <a:rPr lang="en-US" altLang="ko-KR" sz="2800" b="1">
                <a:solidFill>
                  <a:srgbClr val="554F4D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6649100"/>
            <a:ext cx="12192000" cy="208900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498829" y="1079058"/>
            <a:ext cx="9194341" cy="3770263"/>
            <a:chOff x="1103979" y="1282258"/>
            <a:chExt cx="9194341" cy="3770263"/>
          </a:xfrm>
        </p:grpSpPr>
        <p:sp>
          <p:nvSpPr>
            <p:cNvPr id="4" name="TextBox 3"/>
            <p:cNvSpPr txBox="1"/>
            <p:nvPr/>
          </p:nvSpPr>
          <p:spPr>
            <a:xfrm>
              <a:off x="110397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6245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]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065972" y="2202184"/>
            <a:ext cx="8060057" cy="2225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“</a:t>
            </a:r>
            <a:r>
              <a:rPr lang="ko-KR" altLang="en-US" sz="2800" b="1">
                <a:solidFill>
                  <a:srgbClr val="554F4D"/>
                </a:solidFill>
              </a:rPr>
              <a:t>행정기본법이 개별법령에 분산 규정된 행정법을 체계적으로 규율해서 </a:t>
            </a:r>
            <a:r>
              <a:rPr lang="ko-KR" altLang="en-US" sz="2800" b="1">
                <a:solidFill>
                  <a:srgbClr val="9C3B00"/>
                </a:solidFill>
              </a:rPr>
              <a:t>국민의 권익</a:t>
            </a:r>
            <a:r>
              <a:rPr lang="ko-KR" altLang="en-US" sz="2800" b="1">
                <a:solidFill>
                  <a:srgbClr val="554F4D"/>
                </a:solidFill>
              </a:rPr>
              <a:t>을 보호하고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9C3B00"/>
                </a:solidFill>
              </a:rPr>
              <a:t>행정의 투명성과 효율성</a:t>
            </a:r>
            <a:r>
              <a:rPr lang="ko-KR" altLang="en-US" sz="2800" b="1">
                <a:solidFill>
                  <a:srgbClr val="554F4D"/>
                </a:solidFill>
              </a:rPr>
              <a:t>을 높일 것으로 기대한다</a:t>
            </a:r>
            <a:r>
              <a:rPr lang="en-US" altLang="ko-KR" sz="2800" b="1">
                <a:solidFill>
                  <a:srgbClr val="554F4D"/>
                </a:solidFill>
              </a:rPr>
              <a:t>.</a:t>
            </a:r>
            <a:r>
              <a:rPr lang="ko-KR" altLang="en-US" sz="2800" b="1">
                <a:solidFill>
                  <a:srgbClr val="554F4D"/>
                </a:solidFill>
              </a:rPr>
              <a:t> </a:t>
            </a:r>
            <a:r>
              <a:rPr lang="en-US" altLang="ko-KR" sz="2800" b="1">
                <a:solidFill>
                  <a:srgbClr val="554F4D"/>
                </a:solidFill>
              </a:rPr>
              <a:t>”</a:t>
            </a:r>
          </a:p>
          <a:p>
            <a:pPr algn="ctr">
              <a:defRPr/>
            </a:pPr>
            <a:endParaRPr lang="en-US" altLang="ko-KR" sz="2800" b="1">
              <a:solidFill>
                <a:srgbClr val="554F4D"/>
              </a:solidFill>
            </a:endParaRPr>
          </a:p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(</a:t>
            </a:r>
            <a:r>
              <a:rPr lang="ko-KR" altLang="en-US" sz="2800" b="1">
                <a:solidFill>
                  <a:srgbClr val="554F4D"/>
                </a:solidFill>
              </a:rPr>
              <a:t>김대인 이화여대 교수</a:t>
            </a:r>
            <a:r>
              <a:rPr lang="en-US" altLang="ko-KR" sz="2800" b="1">
                <a:solidFill>
                  <a:srgbClr val="554F4D"/>
                </a:solidFill>
              </a:rPr>
              <a:t>,</a:t>
            </a:r>
            <a:r>
              <a:rPr lang="ko-KR" altLang="en-US" sz="2800" b="1">
                <a:solidFill>
                  <a:srgbClr val="554F4D"/>
                </a:solidFill>
              </a:rPr>
              <a:t> </a:t>
            </a:r>
            <a:r>
              <a:rPr lang="en-US" altLang="ko-KR" sz="2800" b="1">
                <a:solidFill>
                  <a:srgbClr val="554F4D"/>
                </a:solidFill>
              </a:rPr>
              <a:t>2020.10.30.</a:t>
            </a:r>
            <a:r>
              <a:rPr lang="ko-KR" altLang="en-US" sz="2800" b="1">
                <a:solidFill>
                  <a:srgbClr val="554F4D"/>
                </a:solidFill>
              </a:rPr>
              <a:t> 행정포럼</a:t>
            </a:r>
            <a:r>
              <a:rPr lang="en-US" altLang="ko-KR" sz="2800" b="1">
                <a:solidFill>
                  <a:srgbClr val="554F4D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6649100"/>
            <a:ext cx="12192000" cy="208900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498829" y="1079058"/>
            <a:ext cx="9194341" cy="3770263"/>
            <a:chOff x="1103979" y="1282258"/>
            <a:chExt cx="9194341" cy="3770263"/>
          </a:xfrm>
        </p:grpSpPr>
        <p:sp>
          <p:nvSpPr>
            <p:cNvPr id="4" name="TextBox 3"/>
            <p:cNvSpPr txBox="1"/>
            <p:nvPr/>
          </p:nvSpPr>
          <p:spPr>
            <a:xfrm>
              <a:off x="110397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62459" y="1282258"/>
              <a:ext cx="1035861" cy="37702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rgbClr val="554F4D"/>
                  </a:solidFill>
                  <a:latin typeface="Arial"/>
                  <a:cs typeface="Arial"/>
                </a:rPr>
                <a:t>]</a:t>
              </a:r>
              <a:endParaRPr lang="ko-KR" altLang="en-US" sz="23900">
                <a:solidFill>
                  <a:srgbClr val="554F4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065972" y="2202184"/>
            <a:ext cx="8060057" cy="2225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“</a:t>
            </a:r>
            <a:r>
              <a:rPr lang="ko-KR" altLang="en-US" sz="2800" b="1">
                <a:solidFill>
                  <a:srgbClr val="554F4D"/>
                </a:solidFill>
              </a:rPr>
              <a:t>공무원에게는 이 법이 </a:t>
            </a:r>
            <a:r>
              <a:rPr lang="ko-KR" altLang="en-US" sz="2800" b="1">
                <a:solidFill>
                  <a:srgbClr val="9C3B00"/>
                </a:solidFill>
              </a:rPr>
              <a:t>교과서의 역할</a:t>
            </a:r>
            <a:r>
              <a:rPr lang="ko-KR" altLang="en-US" sz="2800" b="1">
                <a:solidFill>
                  <a:srgbClr val="554F4D"/>
                </a:solidFill>
              </a:rPr>
              <a:t>을 할 것이고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554F4D"/>
                </a:solidFill>
              </a:rPr>
              <a:t>국민들도 이 법을 통해 </a:t>
            </a:r>
            <a:r>
              <a:rPr lang="ko-KR" altLang="en-US" sz="2800" b="1">
                <a:solidFill>
                  <a:srgbClr val="9C3B00"/>
                </a:solidFill>
              </a:rPr>
              <a:t>행정을 쉽게 이해</a:t>
            </a:r>
            <a:r>
              <a:rPr lang="ko-KR" altLang="en-US" sz="2800" b="1">
                <a:solidFill>
                  <a:srgbClr val="554F4D"/>
                </a:solidFill>
              </a:rPr>
              <a:t>하고</a:t>
            </a:r>
          </a:p>
          <a:p>
            <a:pPr algn="ctr">
              <a:defRPr/>
            </a:pPr>
            <a:r>
              <a:rPr lang="ko-KR" altLang="en-US" sz="2800" b="1">
                <a:solidFill>
                  <a:srgbClr val="9C3B00"/>
                </a:solidFill>
              </a:rPr>
              <a:t>권리를 신장</a:t>
            </a:r>
            <a:r>
              <a:rPr lang="ko-KR" altLang="en-US" sz="2800" b="1">
                <a:solidFill>
                  <a:srgbClr val="554F4D"/>
                </a:solidFill>
              </a:rPr>
              <a:t>시키는 계기가 될 것이다</a:t>
            </a:r>
            <a:r>
              <a:rPr lang="en-US" altLang="ko-KR" sz="2800" b="1">
                <a:solidFill>
                  <a:srgbClr val="554F4D"/>
                </a:solidFill>
              </a:rPr>
              <a:t>.”</a:t>
            </a:r>
          </a:p>
          <a:p>
            <a:pPr algn="ctr">
              <a:defRPr/>
            </a:pPr>
            <a:endParaRPr lang="en-US" altLang="ko-KR" sz="2800" b="1">
              <a:solidFill>
                <a:srgbClr val="554F4D"/>
              </a:solidFill>
            </a:endParaRPr>
          </a:p>
          <a:p>
            <a:pPr algn="ctr">
              <a:defRPr/>
            </a:pPr>
            <a:r>
              <a:rPr lang="en-US" altLang="ko-KR" sz="2800" b="1">
                <a:solidFill>
                  <a:srgbClr val="554F4D"/>
                </a:solidFill>
              </a:rPr>
              <a:t>(</a:t>
            </a:r>
            <a:r>
              <a:rPr lang="ko-KR" altLang="en-US" sz="2800" b="1">
                <a:solidFill>
                  <a:srgbClr val="554F4D"/>
                </a:solidFill>
              </a:rPr>
              <a:t>김남철 연세대 교수</a:t>
            </a:r>
            <a:r>
              <a:rPr lang="en-US" altLang="ko-KR" sz="2800" b="1">
                <a:solidFill>
                  <a:srgbClr val="554F4D"/>
                </a:solidFill>
              </a:rPr>
              <a:t>,</a:t>
            </a:r>
            <a:r>
              <a:rPr lang="ko-KR" altLang="en-US" sz="2800" b="1">
                <a:solidFill>
                  <a:srgbClr val="554F4D"/>
                </a:solidFill>
              </a:rPr>
              <a:t> </a:t>
            </a:r>
            <a:r>
              <a:rPr lang="en-US" altLang="ko-KR" sz="2800" b="1">
                <a:solidFill>
                  <a:srgbClr val="554F4D"/>
                </a:solidFill>
              </a:rPr>
              <a:t>2020.12.21.</a:t>
            </a:r>
            <a:r>
              <a:rPr lang="ko-KR" altLang="en-US" sz="2800" b="1">
                <a:solidFill>
                  <a:srgbClr val="554F4D"/>
                </a:solidFill>
              </a:rPr>
              <a:t> 법률신문</a:t>
            </a:r>
            <a:r>
              <a:rPr lang="en-US" altLang="ko-KR" sz="2800" b="1">
                <a:solidFill>
                  <a:srgbClr val="554F4D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6649100"/>
            <a:ext cx="12192000" cy="208900"/>
          </a:xfrm>
          <a:prstGeom prst="rect">
            <a:avLst/>
          </a:prstGeom>
          <a:solidFill>
            <a:srgbClr val="B98A76">
              <a:alpha val="100000"/>
            </a:srgbClr>
          </a:solidFill>
          <a:ln w="1270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이롭게 바탕체 Medium"/>
              <a:ea typeface="이롭게 바탕체 Medium"/>
              <a:cs typeface="이롭게 바탕체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lt1"/>
            </a:solidFill>
          </a:ln>
        </p:spPr>
      </p:pic>
      <p:grpSp>
        <p:nvGrpSpPr>
          <p:cNvPr id="25" name="그룹 1"/>
          <p:cNvGrpSpPr/>
          <p:nvPr/>
        </p:nvGrpSpPr>
        <p:grpSpPr>
          <a:xfrm>
            <a:off x="787400" y="1702669"/>
            <a:ext cx="2160000" cy="2806331"/>
            <a:chOff x="787400" y="1702669"/>
            <a:chExt cx="2160000" cy="2806331"/>
          </a:xfrm>
        </p:grpSpPr>
        <p:sp>
          <p:nvSpPr>
            <p:cNvPr id="26" name="직사각형 2"/>
            <p:cNvSpPr/>
            <p:nvPr/>
          </p:nvSpPr>
          <p:spPr>
            <a:xfrm>
              <a:off x="787400" y="2349000"/>
              <a:ext cx="2160000" cy="2160000"/>
            </a:xfrm>
            <a:prstGeom prst="rect">
              <a:avLst/>
            </a:prstGeom>
            <a:solidFill>
              <a:srgbClr val="E2CBB7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이롭게 바탕체 Medium"/>
                <a:ea typeface="이롭게 바탕체 Medium"/>
                <a:cs typeface="이롭게 바탕체 Medium"/>
              </a:endParaRPr>
            </a:p>
          </p:txBody>
        </p:sp>
        <p:sp>
          <p:nvSpPr>
            <p:cNvPr id="27" name="TextBox 3"/>
            <p:cNvSpPr txBox="1"/>
            <p:nvPr/>
          </p:nvSpPr>
          <p:spPr>
            <a:xfrm>
              <a:off x="1032509" y="3167390"/>
              <a:ext cx="1668780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800" b="0" i="0" u="none" strike="noStrike" kern="1200" cap="none" spc="0" normalizeH="0" baseline="0">
                  <a:solidFill>
                    <a:srgbClr val="655D5B"/>
                  </a:solidFill>
                  <a:latin typeface="이롭게 바탕체 Medium"/>
                  <a:ea typeface="이롭게 바탕체 Medium"/>
                  <a:cs typeface="이롭게 바탕체 Medium"/>
                </a:rPr>
                <a:t>향후 계획</a:t>
              </a:r>
            </a:p>
          </p:txBody>
        </p:sp>
        <p:sp>
          <p:nvSpPr>
            <p:cNvPr id="28" name="TextBox 4"/>
            <p:cNvSpPr txBox="1"/>
            <p:nvPr/>
          </p:nvSpPr>
          <p:spPr>
            <a:xfrm>
              <a:off x="1099185" y="1702669"/>
              <a:ext cx="1535430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en-US" altLang="ko-KR" sz="3600" b="0" i="0" u="none" strike="noStrike" kern="1200" cap="none" spc="0" normalizeH="0" baseline="0">
                  <a:solidFill>
                    <a:schemeClr val="lt1"/>
                  </a:solidFill>
                  <a:latin typeface="이롭게 바탕체 Medium"/>
                  <a:ea typeface="이롭게 바탕체 Medium"/>
                  <a:cs typeface="이롭게 바탕체 Medium"/>
                </a:rPr>
                <a:t>Part 4.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622300" y="1143000"/>
            <a:ext cx="11569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11408" y="350594"/>
            <a:ext cx="252805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sz="3600">
                <a:solidFill>
                  <a:srgbClr val="554F4D"/>
                </a:solidFill>
              </a:rPr>
              <a:t>시기별 계획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1411" y="92891"/>
            <a:ext cx="5563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altLang="ko-KR" sz="1100">
                <a:solidFill>
                  <a:srgbClr val="554F4D"/>
                </a:solidFill>
              </a:rPr>
              <a:t>Part 4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715167" y="1782669"/>
            <a:ext cx="2509387" cy="4025675"/>
            <a:chOff x="867567" y="1535019"/>
            <a:chExt cx="2954162" cy="4025675"/>
          </a:xfrm>
        </p:grpSpPr>
        <p:sp>
          <p:nvSpPr>
            <p:cNvPr id="9" name="正方形/長方形 13"/>
            <p:cNvSpPr/>
            <p:nvPr/>
          </p:nvSpPr>
          <p:spPr>
            <a:xfrm>
              <a:off x="867567" y="1535019"/>
              <a:ext cx="2947543" cy="3048000"/>
            </a:xfrm>
            <a:prstGeom prst="rect">
              <a:avLst/>
            </a:prstGeom>
            <a:solidFill>
              <a:srgbClr val="EEE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kumimoji="1" lang="ko-KR" altLang="en-US" sz="3200">
                  <a:solidFill>
                    <a:srgbClr val="808080"/>
                  </a:solidFill>
                  <a:effectLst/>
                </a:rPr>
                <a:t>행정기본법</a:t>
              </a:r>
            </a:p>
            <a:p>
              <a:pPr algn="ctr">
                <a:defRPr/>
              </a:pPr>
              <a:r>
                <a:rPr kumimoji="1" lang="ko-KR" altLang="en-US" sz="3200" b="1">
                  <a:solidFill>
                    <a:srgbClr val="808080"/>
                  </a:solidFill>
                  <a:effectLst/>
                </a:rPr>
                <a:t>시행령</a:t>
              </a:r>
              <a:r>
                <a:rPr kumimoji="1" lang="ko-KR" altLang="en-US" sz="3200">
                  <a:solidFill>
                    <a:srgbClr val="808080"/>
                  </a:solidFill>
                  <a:effectLst/>
                </a:rPr>
                <a:t> 마련</a:t>
              </a:r>
            </a:p>
          </p:txBody>
        </p:sp>
        <p:sp>
          <p:nvSpPr>
            <p:cNvPr id="10" name="テキスト ボックス 17"/>
            <p:cNvSpPr txBox="1"/>
            <p:nvPr/>
          </p:nvSpPr>
          <p:spPr>
            <a:xfrm>
              <a:off x="1250998" y="5173134"/>
              <a:ext cx="2570731" cy="3875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2000">
                  <a:latin typeface="+mn-ea"/>
                </a:rPr>
                <a:t>공포 후 </a:t>
              </a:r>
              <a:r>
                <a:rPr lang="en-US" altLang="ko-KR" sz="2000">
                  <a:latin typeface="+mn-ea"/>
                </a:rPr>
                <a:t>6</a:t>
              </a:r>
              <a:r>
                <a:rPr lang="ko-KR" altLang="en-US" sz="2000">
                  <a:latin typeface="+mn-ea"/>
                </a:rPr>
                <a:t>개월 내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2026378" y="4948779"/>
              <a:ext cx="62992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직사각형 31"/>
          <p:cNvSpPr/>
          <p:nvPr/>
        </p:nvSpPr>
        <p:spPr>
          <a:xfrm>
            <a:off x="-5" y="-1"/>
            <a:ext cx="86586" cy="68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4" name="그룹 30"/>
          <p:cNvGrpSpPr/>
          <p:nvPr/>
        </p:nvGrpSpPr>
        <p:grpSpPr>
          <a:xfrm>
            <a:off x="9089811" y="1833323"/>
            <a:ext cx="2509384" cy="4033469"/>
            <a:chOff x="867567" y="1535019"/>
            <a:chExt cx="2954159" cy="4033469"/>
          </a:xfrm>
        </p:grpSpPr>
        <p:sp>
          <p:nvSpPr>
            <p:cNvPr id="35" name="正方形/長方形 13"/>
            <p:cNvSpPr/>
            <p:nvPr/>
          </p:nvSpPr>
          <p:spPr>
            <a:xfrm>
              <a:off x="867567" y="1535019"/>
              <a:ext cx="2947543" cy="3048000"/>
            </a:xfrm>
            <a:prstGeom prst="rect">
              <a:avLst/>
            </a:prstGeom>
            <a:solidFill>
              <a:srgbClr val="EEE9E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개별법</a:t>
              </a: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정비</a:t>
              </a:r>
              <a:r>
                <a:rPr kumimoji="1" lang="ko-KR" altLang="en-US" sz="3200" b="0" i="0" u="none" strike="noStrike" kern="1200" cap="none" spc="0" normalizeH="0" baseline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 진행</a:t>
              </a:r>
            </a:p>
          </p:txBody>
        </p:sp>
        <p:sp>
          <p:nvSpPr>
            <p:cNvPr id="36" name="テキスト ボックス 17"/>
            <p:cNvSpPr txBox="1"/>
            <p:nvPr/>
          </p:nvSpPr>
          <p:spPr>
            <a:xfrm>
              <a:off x="1250995" y="5173153"/>
              <a:ext cx="2570731" cy="3953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공포 후 </a:t>
              </a:r>
              <a:r>
                <a:rPr kumimoji="0" lang="en-US" altLang="ko-KR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2</a:t>
              </a: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년 내</a:t>
              </a:r>
            </a:p>
          </p:txBody>
        </p:sp>
        <p:cxnSp>
          <p:nvCxnSpPr>
            <p:cNvPr id="37" name="직선 연결선 3"/>
            <p:cNvCxnSpPr/>
            <p:nvPr/>
          </p:nvCxnSpPr>
          <p:spPr>
            <a:xfrm>
              <a:off x="2026378" y="4948779"/>
              <a:ext cx="629920" cy="0"/>
            </a:xfrm>
            <a:prstGeom prst="line">
              <a:avLst/>
            </a:prstGeom>
            <a:noFill/>
            <a:ln w="38100" cap="flat" cmpd="sng" algn="ctr">
              <a:solidFill>
                <a:srgbClr val="B98A76">
                  <a:alpha val="100000"/>
                </a:srgbClr>
              </a:solidFill>
              <a:prstDash val="solid"/>
              <a:miter/>
            </a:ln>
          </p:spPr>
        </p:cxnSp>
      </p:grpSp>
      <p:grpSp>
        <p:nvGrpSpPr>
          <p:cNvPr id="38" name="그룹 30"/>
          <p:cNvGrpSpPr/>
          <p:nvPr/>
        </p:nvGrpSpPr>
        <p:grpSpPr>
          <a:xfrm>
            <a:off x="3271374" y="1802149"/>
            <a:ext cx="3016034" cy="4026543"/>
            <a:chOff x="743153" y="1535019"/>
            <a:chExt cx="3550609" cy="4026543"/>
          </a:xfrm>
        </p:grpSpPr>
        <p:sp>
          <p:nvSpPr>
            <p:cNvPr id="39" name="正方形/長方形 13"/>
            <p:cNvSpPr/>
            <p:nvPr/>
          </p:nvSpPr>
          <p:spPr>
            <a:xfrm>
              <a:off x="743153" y="1535019"/>
              <a:ext cx="3550609" cy="3048000"/>
            </a:xfrm>
            <a:prstGeom prst="rect">
              <a:avLst/>
            </a:prstGeom>
            <a:solidFill>
              <a:srgbClr val="EEE9E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법 해설 및</a:t>
              </a: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교육자료</a:t>
              </a:r>
              <a:r>
                <a:rPr kumimoji="1" lang="ko-KR" altLang="en-US" sz="3200" b="0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 마련</a:t>
              </a:r>
            </a:p>
          </p:txBody>
        </p:sp>
        <p:sp>
          <p:nvSpPr>
            <p:cNvPr id="40" name="テキスト ボックス 17"/>
            <p:cNvSpPr txBox="1"/>
            <p:nvPr/>
          </p:nvSpPr>
          <p:spPr>
            <a:xfrm>
              <a:off x="1262209" y="5173150"/>
              <a:ext cx="2570738" cy="388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공포 후 </a:t>
              </a:r>
              <a:r>
                <a:rPr kumimoji="0" lang="en-US" altLang="ko-KR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6</a:t>
              </a: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개월 내</a:t>
              </a:r>
            </a:p>
          </p:txBody>
        </p:sp>
        <p:cxnSp>
          <p:nvCxnSpPr>
            <p:cNvPr id="41" name="직선 연결선 3"/>
            <p:cNvCxnSpPr/>
            <p:nvPr/>
          </p:nvCxnSpPr>
          <p:spPr>
            <a:xfrm>
              <a:off x="2026378" y="4948779"/>
              <a:ext cx="629920" cy="0"/>
            </a:xfrm>
            <a:prstGeom prst="line">
              <a:avLst/>
            </a:prstGeom>
            <a:noFill/>
            <a:ln w="38100" cap="flat" cmpd="sng" algn="ctr">
              <a:solidFill>
                <a:srgbClr val="B98A76">
                  <a:alpha val="100000"/>
                </a:srgbClr>
              </a:solidFill>
              <a:prstDash val="solid"/>
              <a:miter/>
            </a:ln>
          </p:spPr>
        </p:cxnSp>
      </p:grpSp>
      <p:grpSp>
        <p:nvGrpSpPr>
          <p:cNvPr id="42" name="그룹 30"/>
          <p:cNvGrpSpPr/>
          <p:nvPr/>
        </p:nvGrpSpPr>
        <p:grpSpPr>
          <a:xfrm>
            <a:off x="6350502" y="1841552"/>
            <a:ext cx="2509383" cy="4033467"/>
            <a:chOff x="867567" y="1535019"/>
            <a:chExt cx="2954158" cy="4033467"/>
          </a:xfrm>
        </p:grpSpPr>
        <p:sp>
          <p:nvSpPr>
            <p:cNvPr id="43" name="正方形/長方形 13"/>
            <p:cNvSpPr/>
            <p:nvPr/>
          </p:nvSpPr>
          <p:spPr>
            <a:xfrm>
              <a:off x="867567" y="1535019"/>
              <a:ext cx="2947543" cy="3048000"/>
            </a:xfrm>
            <a:prstGeom prst="rect">
              <a:avLst/>
            </a:prstGeom>
            <a:solidFill>
              <a:srgbClr val="EEE9E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행정법제</a:t>
              </a: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1" lang="ko-KR" altLang="en-US" sz="3200" b="1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위원회</a:t>
              </a:r>
              <a:r>
                <a:rPr kumimoji="1" lang="ko-KR" altLang="en-US" sz="3200" b="0" i="0" u="none" strike="noStrike" kern="1200" cap="none" spc="0" normalizeH="0" baseline="0" dirty="0">
                  <a:solidFill>
                    <a:srgbClr val="808080"/>
                  </a:solidFill>
                  <a:effectLst/>
                  <a:latin typeface="이롭게 바탕체 Medium"/>
                  <a:ea typeface="이롭게 바탕체 Medium"/>
                  <a:cs typeface="이롭게 바탕체 Medium"/>
                </a:rPr>
                <a:t> 구성</a:t>
              </a:r>
            </a:p>
          </p:txBody>
        </p:sp>
        <p:sp>
          <p:nvSpPr>
            <p:cNvPr id="44" name="テキスト ボックス 17"/>
            <p:cNvSpPr txBox="1"/>
            <p:nvPr/>
          </p:nvSpPr>
          <p:spPr>
            <a:xfrm>
              <a:off x="1250992" y="5173150"/>
              <a:ext cx="2570734" cy="39533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공포 후 </a:t>
              </a:r>
              <a:r>
                <a:rPr kumimoji="0" lang="en-US" altLang="ko-KR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6</a:t>
              </a:r>
              <a:r>
                <a:rPr kumimoji="0" lang="ko-KR" altLang="en-US" sz="2000" b="0" i="0" u="none" strike="noStrike" kern="1200" cap="none" spc="0" normalizeH="0" baseline="0">
                  <a:solidFill>
                    <a:srgbClr val="000000"/>
                  </a:solidFill>
                  <a:latin typeface="이롭게 바탕체 Medium"/>
                </a:rPr>
                <a:t>개월 후</a:t>
              </a:r>
            </a:p>
          </p:txBody>
        </p:sp>
        <p:cxnSp>
          <p:nvCxnSpPr>
            <p:cNvPr id="45" name="직선 연결선 3"/>
            <p:cNvCxnSpPr/>
            <p:nvPr/>
          </p:nvCxnSpPr>
          <p:spPr>
            <a:xfrm>
              <a:off x="2026378" y="4948779"/>
              <a:ext cx="629920" cy="0"/>
            </a:xfrm>
            <a:prstGeom prst="line">
              <a:avLst/>
            </a:prstGeom>
            <a:noFill/>
            <a:ln w="38100" cap="flat" cmpd="sng" algn="ctr">
              <a:solidFill>
                <a:srgbClr val="B98A76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46" name="직사각형 45"/>
          <p:cNvSpPr/>
          <p:nvPr/>
        </p:nvSpPr>
        <p:spPr>
          <a:xfrm>
            <a:off x="9981766" y="6584156"/>
            <a:ext cx="2210234" cy="2738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pic>
        <p:nvPicPr>
          <p:cNvPr id="47" name="그래픽 24" descr="배지 체크 표시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505585" y="1573356"/>
            <a:ext cx="914400" cy="914400"/>
          </a:xfrm>
          <a:prstGeom prst="rect">
            <a:avLst/>
          </a:prstGeom>
        </p:spPr>
      </p:pic>
      <p:pic>
        <p:nvPicPr>
          <p:cNvPr id="48" name="그래픽 24" descr="배지 체크 표시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384733" y="1530062"/>
            <a:ext cx="914400" cy="914400"/>
          </a:xfrm>
          <a:prstGeom prst="rect">
            <a:avLst/>
          </a:prstGeom>
        </p:spPr>
      </p:pic>
      <p:pic>
        <p:nvPicPr>
          <p:cNvPr id="49" name="그래픽 24" descr="배지 체크 표시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231409" y="1545215"/>
            <a:ext cx="914400" cy="914400"/>
          </a:xfrm>
          <a:prstGeom prst="rect">
            <a:avLst/>
          </a:prstGeom>
        </p:spPr>
      </p:pic>
      <p:pic>
        <p:nvPicPr>
          <p:cNvPr id="50" name="그래픽 24" descr="배지 체크 표시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948198" y="1562531"/>
            <a:ext cx="914400" cy="914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892691" y="1079058"/>
            <a:ext cx="10406617" cy="3738687"/>
            <a:chOff x="1103978" y="1282258"/>
            <a:chExt cx="9194343" cy="3738687"/>
          </a:xfrm>
        </p:grpSpPr>
        <p:sp>
          <p:nvSpPr>
            <p:cNvPr id="3" name="TextBox 2"/>
            <p:cNvSpPr txBox="1"/>
            <p:nvPr/>
          </p:nvSpPr>
          <p:spPr>
            <a:xfrm>
              <a:off x="1103978" y="1282258"/>
              <a:ext cx="1035861" cy="37386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chemeClr val="bg1"/>
                  </a:solidFill>
                  <a:latin typeface="Arial"/>
                  <a:cs typeface="Arial"/>
                </a:rPr>
                <a:t>[</a:t>
              </a:r>
              <a:endParaRPr lang="ko-KR" altLang="en-US" sz="2390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262460" y="1282258"/>
              <a:ext cx="1035860" cy="37386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en-US" altLang="ko-KR" sz="23900">
                  <a:solidFill>
                    <a:schemeClr val="bg1"/>
                  </a:solidFill>
                  <a:latin typeface="Arial"/>
                  <a:cs typeface="Arial"/>
                </a:rPr>
                <a:t>]</a:t>
              </a:r>
              <a:endParaRPr lang="ko-KR" altLang="en-US" sz="2390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609619" y="2590550"/>
            <a:ext cx="897276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dirty="0">
                <a:solidFill>
                  <a:schemeClr val="bg1"/>
                </a:solidFill>
              </a:rPr>
              <a:t>국민중심의 법체계</a:t>
            </a:r>
            <a:r>
              <a:rPr lang="en-US" altLang="ko-KR" sz="3200" b="1" dirty="0">
                <a:solidFill>
                  <a:schemeClr val="bg1"/>
                </a:solidFill>
              </a:rPr>
              <a:t>,</a:t>
            </a:r>
            <a:r>
              <a:rPr lang="ko-KR" altLang="en-US" sz="3200" b="1" dirty="0">
                <a:solidFill>
                  <a:schemeClr val="bg1"/>
                </a:solidFill>
              </a:rPr>
              <a:t> 행정기본법으로 완성합니다</a:t>
            </a:r>
            <a:r>
              <a:rPr lang="en-US" altLang="ko-KR" sz="3200" b="1" dirty="0">
                <a:solidFill>
                  <a:schemeClr val="bg1"/>
                </a:solidFill>
              </a:rPr>
              <a:t>.</a:t>
            </a:r>
          </a:p>
          <a:p>
            <a:pPr algn="ctr">
              <a:defRPr/>
            </a:pPr>
            <a:endParaRPr lang="en-US" altLang="ko-KR" sz="3200" b="1" dirty="0">
              <a:solidFill>
                <a:schemeClr val="bg1"/>
              </a:solidFill>
            </a:endParaRPr>
          </a:p>
          <a:p>
            <a:pPr algn="ctr">
              <a:defRPr/>
            </a:pPr>
            <a:endParaRPr lang="en-US" altLang="ko-KR" sz="3200" b="1" dirty="0">
              <a:solidFill>
                <a:schemeClr val="bg1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024437" y="3606511"/>
            <a:ext cx="2143125" cy="85725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9927647" y="6486741"/>
            <a:ext cx="2264353" cy="37125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71260" y="2644170"/>
            <a:ext cx="4250056" cy="10972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6600">
                <a:solidFill>
                  <a:srgbClr val="554F4D"/>
                </a:solidFill>
              </a:rPr>
              <a:t>축하메시지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906000" y="6497565"/>
            <a:ext cx="2286000" cy="36043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color">
      <a:dk1>
        <a:sysClr val="windowText" lastClr="000000"/>
      </a:dk1>
      <a:lt1>
        <a:sysClr val="window" lastClr="FFFFFF"/>
      </a:lt1>
      <a:dk2>
        <a:srgbClr val="D0CECE"/>
      </a:dk2>
      <a:lt2>
        <a:srgbClr val="E7E6E6"/>
      </a:lt2>
      <a:accent1>
        <a:srgbClr val="B98A76"/>
      </a:accent1>
      <a:accent2>
        <a:srgbClr val="DE956D"/>
      </a:accent2>
      <a:accent3>
        <a:srgbClr val="F6CAAF"/>
      </a:accent3>
      <a:accent4>
        <a:srgbClr val="EED6BC"/>
      </a:accent4>
      <a:accent5>
        <a:srgbClr val="E1D9CC"/>
      </a:accent5>
      <a:accent6>
        <a:srgbClr val="D8B8A9"/>
      </a:accent6>
      <a:hlink>
        <a:srgbClr val="595959"/>
      </a:hlink>
      <a:folHlink>
        <a:srgbClr val="595959"/>
      </a:folHlink>
    </a:clrScheme>
    <a:fontScheme name="이롭게 바탕체 Medium">
      <a:majorFont>
        <a:latin typeface="이롭게 바탕체 Medium"/>
        <a:ea typeface="이롭게 바탕체 Medium"/>
        <a:cs typeface=""/>
      </a:majorFont>
      <a:minorFont>
        <a:latin typeface="이롭게 바탕체 Medium"/>
        <a:ea typeface="이롭게 바탕체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3600" dirty="0" smtClean="0">
            <a:solidFill>
              <a:srgbClr val="554F4D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1025</Words>
  <Application>Microsoft Office PowerPoint</Application>
  <PresentationFormat>와이드스크린</PresentationFormat>
  <Paragraphs>245</Paragraphs>
  <Slides>19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5" baseType="lpstr">
      <vt:lpstr>맑은 고딕</vt:lpstr>
      <vt:lpstr>이롭게 바탕체 Medium</vt:lpstr>
      <vt:lpstr>Arial</vt:lpstr>
      <vt:lpstr>Calibri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 Saebyeol</dc:creator>
  <cp:lastModifiedBy>법제처</cp:lastModifiedBy>
  <cp:revision>130</cp:revision>
  <cp:lastPrinted>2021-03-22T08:43:48Z</cp:lastPrinted>
  <dcterms:created xsi:type="dcterms:W3CDTF">2020-05-03T01:37:17Z</dcterms:created>
  <dcterms:modified xsi:type="dcterms:W3CDTF">2021-03-22T11:30:49Z</dcterms:modified>
  <cp:version/>
</cp:coreProperties>
</file>